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ontserrat Light" charset="1" panose="00000400000000000000"/>
      <p:regular r:id="rId22"/>
    </p:embeddedFont>
    <p:embeddedFont>
      <p:font typeface="Codec Pro ExtraBold" charset="1" panose="00000700000000000000"/>
      <p:regular r:id="rId23"/>
    </p:embeddedFont>
    <p:embeddedFont>
      <p:font typeface="Montserrat Light Italics" charset="1" panose="00000400000000000000"/>
      <p:regular r:id="rId24"/>
    </p:embeddedFont>
    <p:embeddedFont>
      <p:font typeface="Open Sauce" charset="1" panose="00000500000000000000"/>
      <p:regular r:id="rId25"/>
    </p:embeddedFont>
    <p:embeddedFont>
      <p:font typeface="Montserrat Light Bold" charset="1" panose="00000800000000000000"/>
      <p:regular r:id="rId26"/>
    </p:embeddedFont>
    <p:embeddedFont>
      <p:font typeface="Canva Sans Bold"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0">
            <a:off x="1347927" y="2381651"/>
            <a:ext cx="154547" cy="5301083"/>
            <a:chOff x="0" y="0"/>
            <a:chExt cx="32097" cy="1100948"/>
          </a:xfrm>
        </p:grpSpPr>
        <p:sp>
          <p:nvSpPr>
            <p:cNvPr name="Freeform 4" id="4"/>
            <p:cNvSpPr/>
            <p:nvPr/>
          </p:nvSpPr>
          <p:spPr>
            <a:xfrm flipH="false" flipV="false" rot="0">
              <a:off x="0" y="0"/>
              <a:ext cx="32097" cy="1100948"/>
            </a:xfrm>
            <a:custGeom>
              <a:avLst/>
              <a:gdLst/>
              <a:ahLst/>
              <a:cxnLst/>
              <a:rect r="r" b="b" t="t" l="l"/>
              <a:pathLst>
                <a:path h="1100948" w="32097">
                  <a:moveTo>
                    <a:pt x="0" y="0"/>
                  </a:moveTo>
                  <a:lnTo>
                    <a:pt x="32097" y="0"/>
                  </a:lnTo>
                  <a:lnTo>
                    <a:pt x="32097" y="1100948"/>
                  </a:lnTo>
                  <a:lnTo>
                    <a:pt x="0" y="1100948"/>
                  </a:lnTo>
                  <a:close/>
                </a:path>
              </a:pathLst>
            </a:custGeom>
            <a:solidFill>
              <a:srgbClr val="FFFFFF"/>
            </a:solidFill>
          </p:spPr>
        </p:sp>
        <p:sp>
          <p:nvSpPr>
            <p:cNvPr name="TextBox 5" id="5"/>
            <p:cNvSpPr txBox="true"/>
            <p:nvPr/>
          </p:nvSpPr>
          <p:spPr>
            <a:xfrm>
              <a:off x="0" y="-19050"/>
              <a:ext cx="32097" cy="111999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847070" y="6469068"/>
            <a:ext cx="9758286" cy="1266811"/>
          </a:xfrm>
          <a:prstGeom prst="rect">
            <a:avLst/>
          </a:prstGeom>
        </p:spPr>
        <p:txBody>
          <a:bodyPr anchor="t" rtlCol="false" tIns="0" lIns="0" bIns="0" rIns="0">
            <a:spAutoFit/>
          </a:bodyPr>
          <a:lstStyle/>
          <a:p>
            <a:pPr algn="l">
              <a:lnSpc>
                <a:spcPts val="3395"/>
              </a:lnSpc>
            </a:pPr>
            <a:r>
              <a:rPr lang="en-US" sz="2425" spc="121">
                <a:solidFill>
                  <a:srgbClr val="FFFFFF"/>
                </a:solidFill>
                <a:latin typeface="Montserrat Light"/>
                <a:ea typeface="Montserrat Light"/>
                <a:cs typeface="Montserrat Light"/>
                <a:sym typeface="Montserrat Light"/>
              </a:rPr>
              <a:t>Hospitals play a crucial role in providing the best medical care to people suffering from various ailments, changing climate conditions, increased workload, stress, and more.</a:t>
            </a:r>
          </a:p>
        </p:txBody>
      </p:sp>
      <p:sp>
        <p:nvSpPr>
          <p:cNvPr name="TextBox 7" id="7"/>
          <p:cNvSpPr txBox="true"/>
          <p:nvPr/>
        </p:nvSpPr>
        <p:spPr>
          <a:xfrm rot="0">
            <a:off x="1876746" y="3861404"/>
            <a:ext cx="7611536" cy="3970682"/>
          </a:xfrm>
          <a:prstGeom prst="rect">
            <a:avLst/>
          </a:prstGeom>
        </p:spPr>
        <p:txBody>
          <a:bodyPr anchor="t" rtlCol="false" tIns="0" lIns="0" bIns="0" rIns="0">
            <a:spAutoFit/>
          </a:bodyPr>
          <a:lstStyle/>
          <a:p>
            <a:pPr algn="l">
              <a:lnSpc>
                <a:spcPts val="10111"/>
              </a:lnSpc>
            </a:pPr>
            <a:r>
              <a:rPr lang="en-US" sz="8425">
                <a:solidFill>
                  <a:srgbClr val="FFFFFF"/>
                </a:solidFill>
                <a:latin typeface="Codec Pro ExtraBold"/>
                <a:ea typeface="Codec Pro ExtraBold"/>
                <a:cs typeface="Codec Pro ExtraBold"/>
                <a:sym typeface="Codec Pro ExtraBold"/>
              </a:rPr>
              <a:t>MANAGEMENT SYSTEM</a:t>
            </a:r>
          </a:p>
          <a:p>
            <a:pPr algn="l">
              <a:lnSpc>
                <a:spcPts val="10111"/>
              </a:lnSpc>
            </a:pPr>
          </a:p>
        </p:txBody>
      </p:sp>
      <p:sp>
        <p:nvSpPr>
          <p:cNvPr name="TextBox 8" id="8"/>
          <p:cNvSpPr txBox="true"/>
          <p:nvPr/>
        </p:nvSpPr>
        <p:spPr>
          <a:xfrm rot="0">
            <a:off x="1847070" y="1863090"/>
            <a:ext cx="13027491" cy="2481680"/>
          </a:xfrm>
          <a:prstGeom prst="rect">
            <a:avLst/>
          </a:prstGeom>
        </p:spPr>
        <p:txBody>
          <a:bodyPr anchor="t" rtlCol="false" tIns="0" lIns="0" bIns="0" rIns="0">
            <a:spAutoFit/>
          </a:bodyPr>
          <a:lstStyle/>
          <a:p>
            <a:pPr algn="l">
              <a:lnSpc>
                <a:spcPts val="17885"/>
              </a:lnSpc>
            </a:pPr>
            <a:r>
              <a:rPr lang="en-US" sz="14904">
                <a:solidFill>
                  <a:srgbClr val="FFFFFF"/>
                </a:solidFill>
                <a:latin typeface="Codec Pro ExtraBold"/>
                <a:ea typeface="Codec Pro ExtraBold"/>
                <a:cs typeface="Codec Pro ExtraBold"/>
                <a:sym typeface="Codec Pro ExtraBold"/>
              </a:rPr>
              <a:t>HOSPITAL</a:t>
            </a:r>
          </a:p>
        </p:txBody>
      </p:sp>
      <p:sp>
        <p:nvSpPr>
          <p:cNvPr name="Freeform 9" id="9"/>
          <p:cNvSpPr/>
          <p:nvPr/>
        </p:nvSpPr>
        <p:spPr>
          <a:xfrm flipH="false" flipV="false" rot="0">
            <a:off x="11390906" y="6134546"/>
            <a:ext cx="9856051" cy="8730429"/>
          </a:xfrm>
          <a:custGeom>
            <a:avLst/>
            <a:gdLst/>
            <a:ahLst/>
            <a:cxnLst/>
            <a:rect r="r" b="b" t="t" l="l"/>
            <a:pathLst>
              <a:path h="8730429" w="9856051">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219488" y="-4493967"/>
            <a:ext cx="8438976" cy="7475193"/>
          </a:xfrm>
          <a:custGeom>
            <a:avLst/>
            <a:gdLst/>
            <a:ahLst/>
            <a:cxnLst/>
            <a:rect r="r" b="b" t="t" l="l"/>
            <a:pathLst>
              <a:path h="7475193" w="8438976">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63755" y="0"/>
            <a:ext cx="1809445" cy="1809445"/>
          </a:xfrm>
          <a:custGeom>
            <a:avLst/>
            <a:gdLst/>
            <a:ahLst/>
            <a:cxnLst/>
            <a:rect r="r" b="b" t="t" l="l"/>
            <a:pathLst>
              <a:path h="1809445" w="1809445">
                <a:moveTo>
                  <a:pt x="0" y="0"/>
                </a:moveTo>
                <a:lnTo>
                  <a:pt x="1809444" y="0"/>
                </a:lnTo>
                <a:lnTo>
                  <a:pt x="1809444" y="1809445"/>
                </a:lnTo>
                <a:lnTo>
                  <a:pt x="0" y="1809445"/>
                </a:lnTo>
                <a:lnTo>
                  <a:pt x="0" y="0"/>
                </a:lnTo>
                <a:close/>
              </a:path>
            </a:pathLst>
          </a:custGeom>
          <a:blipFill>
            <a:blip r:embed="rId5"/>
            <a:stretch>
              <a:fillRect l="0" t="0" r="0" b="0"/>
            </a:stretch>
          </a:blipFill>
        </p:spPr>
      </p:sp>
      <p:sp>
        <p:nvSpPr>
          <p:cNvPr name="Freeform 12" id="12"/>
          <p:cNvSpPr/>
          <p:nvPr/>
        </p:nvSpPr>
        <p:spPr>
          <a:xfrm flipH="false" flipV="false" rot="0">
            <a:off x="16583397" y="283327"/>
            <a:ext cx="1351807" cy="1242790"/>
          </a:xfrm>
          <a:custGeom>
            <a:avLst/>
            <a:gdLst/>
            <a:ahLst/>
            <a:cxnLst/>
            <a:rect r="r" b="b" t="t" l="l"/>
            <a:pathLst>
              <a:path h="1242790" w="1351807">
                <a:moveTo>
                  <a:pt x="0" y="0"/>
                </a:moveTo>
                <a:lnTo>
                  <a:pt x="1351806" y="0"/>
                </a:lnTo>
                <a:lnTo>
                  <a:pt x="1351806" y="1242790"/>
                </a:lnTo>
                <a:lnTo>
                  <a:pt x="0" y="1242790"/>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5756" y="101744"/>
            <a:ext cx="17994222" cy="9986791"/>
            <a:chOff x="0" y="0"/>
            <a:chExt cx="4739219" cy="2630266"/>
          </a:xfrm>
        </p:grpSpPr>
        <p:sp>
          <p:nvSpPr>
            <p:cNvPr name="Freeform 4" id="4"/>
            <p:cNvSpPr/>
            <p:nvPr/>
          </p:nvSpPr>
          <p:spPr>
            <a:xfrm flipH="false" flipV="false" rot="0">
              <a:off x="0" y="0"/>
              <a:ext cx="4739219" cy="2630266"/>
            </a:xfrm>
            <a:custGeom>
              <a:avLst/>
              <a:gdLst/>
              <a:ahLst/>
              <a:cxnLst/>
              <a:rect r="r" b="b" t="t" l="l"/>
              <a:pathLst>
                <a:path h="2630266" w="4739219">
                  <a:moveTo>
                    <a:pt x="0" y="0"/>
                  </a:moveTo>
                  <a:lnTo>
                    <a:pt x="4739219" y="0"/>
                  </a:lnTo>
                  <a:lnTo>
                    <a:pt x="4739219" y="2630266"/>
                  </a:lnTo>
                  <a:lnTo>
                    <a:pt x="0" y="2630266"/>
                  </a:lnTo>
                  <a:close/>
                </a:path>
              </a:pathLst>
            </a:custGeom>
            <a:solidFill>
              <a:srgbClr val="100F0D">
                <a:alpha val="90980"/>
              </a:srgbClr>
            </a:solidFill>
          </p:spPr>
        </p:sp>
        <p:sp>
          <p:nvSpPr>
            <p:cNvPr name="TextBox 5" id="5"/>
            <p:cNvSpPr txBox="true"/>
            <p:nvPr/>
          </p:nvSpPr>
          <p:spPr>
            <a:xfrm>
              <a:off x="0" y="-19050"/>
              <a:ext cx="4739219" cy="2649316"/>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78530" y="591401"/>
            <a:ext cx="17593297" cy="8970600"/>
          </a:xfrm>
          <a:custGeom>
            <a:avLst/>
            <a:gdLst/>
            <a:ahLst/>
            <a:cxnLst/>
            <a:rect r="r" b="b" t="t" l="l"/>
            <a:pathLst>
              <a:path h="8970600" w="17593297">
                <a:moveTo>
                  <a:pt x="0" y="0"/>
                </a:moveTo>
                <a:lnTo>
                  <a:pt x="17593297" y="0"/>
                </a:lnTo>
                <a:lnTo>
                  <a:pt x="17593297" y="8970599"/>
                </a:lnTo>
                <a:lnTo>
                  <a:pt x="0" y="8970599"/>
                </a:lnTo>
                <a:lnTo>
                  <a:pt x="0" y="0"/>
                </a:lnTo>
                <a:close/>
              </a:path>
            </a:pathLst>
          </a:custGeom>
          <a:blipFill>
            <a:blip r:embed="rId3"/>
            <a:stretch>
              <a:fillRect l="0" t="-270" r="-5080" b="-132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5756" y="101744"/>
            <a:ext cx="17994222" cy="9986791"/>
            <a:chOff x="0" y="0"/>
            <a:chExt cx="4739219" cy="2630266"/>
          </a:xfrm>
        </p:grpSpPr>
        <p:sp>
          <p:nvSpPr>
            <p:cNvPr name="Freeform 4" id="4"/>
            <p:cNvSpPr/>
            <p:nvPr/>
          </p:nvSpPr>
          <p:spPr>
            <a:xfrm flipH="false" flipV="false" rot="0">
              <a:off x="0" y="0"/>
              <a:ext cx="4739219" cy="2630266"/>
            </a:xfrm>
            <a:custGeom>
              <a:avLst/>
              <a:gdLst/>
              <a:ahLst/>
              <a:cxnLst/>
              <a:rect r="r" b="b" t="t" l="l"/>
              <a:pathLst>
                <a:path h="2630266" w="4739219">
                  <a:moveTo>
                    <a:pt x="0" y="0"/>
                  </a:moveTo>
                  <a:lnTo>
                    <a:pt x="4739219" y="0"/>
                  </a:lnTo>
                  <a:lnTo>
                    <a:pt x="4739219" y="2630266"/>
                  </a:lnTo>
                  <a:lnTo>
                    <a:pt x="0" y="2630266"/>
                  </a:lnTo>
                  <a:close/>
                </a:path>
              </a:pathLst>
            </a:custGeom>
            <a:solidFill>
              <a:srgbClr val="100F0D">
                <a:alpha val="90980"/>
              </a:srgbClr>
            </a:solidFill>
          </p:spPr>
        </p:sp>
        <p:sp>
          <p:nvSpPr>
            <p:cNvPr name="TextBox 5" id="5"/>
            <p:cNvSpPr txBox="true"/>
            <p:nvPr/>
          </p:nvSpPr>
          <p:spPr>
            <a:xfrm>
              <a:off x="0" y="-19050"/>
              <a:ext cx="4739219" cy="2649316"/>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37187" y="800247"/>
            <a:ext cx="17591359" cy="8686505"/>
          </a:xfrm>
          <a:custGeom>
            <a:avLst/>
            <a:gdLst/>
            <a:ahLst/>
            <a:cxnLst/>
            <a:rect r="r" b="b" t="t" l="l"/>
            <a:pathLst>
              <a:path h="8686505" w="17591359">
                <a:moveTo>
                  <a:pt x="0" y="0"/>
                </a:moveTo>
                <a:lnTo>
                  <a:pt x="17591359" y="0"/>
                </a:lnTo>
                <a:lnTo>
                  <a:pt x="17591359" y="8686506"/>
                </a:lnTo>
                <a:lnTo>
                  <a:pt x="0" y="8686506"/>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2726160" y="1551424"/>
            <a:ext cx="5440505" cy="544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4" id="4"/>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7021980" y="3128204"/>
            <a:ext cx="5440505" cy="54405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7" id="7"/>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5768687" y="-1502203"/>
            <a:ext cx="5440505" cy="54405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10" id="10"/>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1337617" y="-3006405"/>
            <a:ext cx="5440505" cy="54405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13" id="13"/>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1028700" y="2009775"/>
            <a:ext cx="12256848" cy="3508909"/>
          </a:xfrm>
          <a:prstGeom prst="rect">
            <a:avLst/>
          </a:prstGeom>
        </p:spPr>
        <p:txBody>
          <a:bodyPr anchor="t" rtlCol="false" tIns="0" lIns="0" bIns="0" rIns="0">
            <a:spAutoFit/>
          </a:bodyPr>
          <a:lstStyle/>
          <a:p>
            <a:pPr algn="l">
              <a:lnSpc>
                <a:spcPts val="13253"/>
              </a:lnSpc>
            </a:pPr>
            <a:r>
              <a:rPr lang="en-US" sz="11044">
                <a:solidFill>
                  <a:srgbClr val="1A1A1A"/>
                </a:solidFill>
                <a:latin typeface="Codec Pro ExtraBold"/>
                <a:ea typeface="Codec Pro ExtraBold"/>
                <a:cs typeface="Codec Pro ExtraBold"/>
                <a:sym typeface="Codec Pro ExtraBold"/>
              </a:rPr>
              <a:t>DATA ANALYSIS USING POWER BI</a:t>
            </a:r>
          </a:p>
        </p:txBody>
      </p:sp>
      <p:grpSp>
        <p:nvGrpSpPr>
          <p:cNvPr name="Group 15" id="15"/>
          <p:cNvGrpSpPr/>
          <p:nvPr/>
        </p:nvGrpSpPr>
        <p:grpSpPr>
          <a:xfrm rot="0">
            <a:off x="-1710840" y="9267917"/>
            <a:ext cx="5440505" cy="544050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17" id="17"/>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331687" y="6214290"/>
            <a:ext cx="5440505" cy="544050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20" id="20"/>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3099383" y="4710088"/>
            <a:ext cx="5440505" cy="544050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23" id="23"/>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true" flipV="false" rot="0">
            <a:off x="-1113500" y="7462685"/>
            <a:ext cx="6376911" cy="5648629"/>
          </a:xfrm>
          <a:custGeom>
            <a:avLst/>
            <a:gdLst/>
            <a:ahLst/>
            <a:cxnLst/>
            <a:rect r="r" b="b" t="t" l="l"/>
            <a:pathLst>
              <a:path h="5648629" w="6376911">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283223" y="-2696907"/>
            <a:ext cx="8411905" cy="7451214"/>
          </a:xfrm>
          <a:custGeom>
            <a:avLst/>
            <a:gdLst/>
            <a:ahLst/>
            <a:cxnLst/>
            <a:rect r="r" b="b" t="t" l="l"/>
            <a:pathLst>
              <a:path h="7451214" w="8411905">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78997" y="762914"/>
            <a:ext cx="17449845" cy="8495386"/>
          </a:xfrm>
          <a:custGeom>
            <a:avLst/>
            <a:gdLst/>
            <a:ahLst/>
            <a:cxnLst/>
            <a:rect r="r" b="b" t="t" l="l"/>
            <a:pathLst>
              <a:path h="8495386" w="17449845">
                <a:moveTo>
                  <a:pt x="0" y="0"/>
                </a:moveTo>
                <a:lnTo>
                  <a:pt x="17449845" y="0"/>
                </a:lnTo>
                <a:lnTo>
                  <a:pt x="17449845" y="8495386"/>
                </a:lnTo>
                <a:lnTo>
                  <a:pt x="0" y="8495386"/>
                </a:lnTo>
                <a:lnTo>
                  <a:pt x="0" y="0"/>
                </a:lnTo>
                <a:close/>
              </a:path>
            </a:pathLst>
          </a:custGeom>
          <a:blipFill>
            <a:blip r:embed="rId4"/>
            <a:stretch>
              <a:fillRect l="-281" t="0" r="-281" b="-3022"/>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true" flipV="false" rot="0">
            <a:off x="-1113500" y="7462685"/>
            <a:ext cx="6376911" cy="5648629"/>
          </a:xfrm>
          <a:custGeom>
            <a:avLst/>
            <a:gdLst/>
            <a:ahLst/>
            <a:cxnLst/>
            <a:rect r="r" b="b" t="t" l="l"/>
            <a:pathLst>
              <a:path h="5648629" w="6376911">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283223" y="-2696907"/>
            <a:ext cx="8411905" cy="7451214"/>
          </a:xfrm>
          <a:custGeom>
            <a:avLst/>
            <a:gdLst/>
            <a:ahLst/>
            <a:cxnLst/>
            <a:rect r="r" b="b" t="t" l="l"/>
            <a:pathLst>
              <a:path h="7451214" w="8411905">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9122" y="700685"/>
            <a:ext cx="17710507" cy="8855254"/>
          </a:xfrm>
          <a:custGeom>
            <a:avLst/>
            <a:gdLst/>
            <a:ahLst/>
            <a:cxnLst/>
            <a:rect r="r" b="b" t="t" l="l"/>
            <a:pathLst>
              <a:path h="8855254" w="17710507">
                <a:moveTo>
                  <a:pt x="0" y="0"/>
                </a:moveTo>
                <a:lnTo>
                  <a:pt x="17710507" y="0"/>
                </a:lnTo>
                <a:lnTo>
                  <a:pt x="17710507" y="8855254"/>
                </a:lnTo>
                <a:lnTo>
                  <a:pt x="0" y="8855254"/>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true" flipV="false" rot="0">
            <a:off x="-1113500" y="7462685"/>
            <a:ext cx="6376911" cy="5648629"/>
          </a:xfrm>
          <a:custGeom>
            <a:avLst/>
            <a:gdLst/>
            <a:ahLst/>
            <a:cxnLst/>
            <a:rect r="r" b="b" t="t" l="l"/>
            <a:pathLst>
              <a:path h="5648629" w="6376911">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283223" y="-2696907"/>
            <a:ext cx="8411905" cy="7451214"/>
          </a:xfrm>
          <a:custGeom>
            <a:avLst/>
            <a:gdLst/>
            <a:ahLst/>
            <a:cxnLst/>
            <a:rect r="r" b="b" t="t" l="l"/>
            <a:pathLst>
              <a:path h="7451214" w="8411905">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7746" y="513397"/>
            <a:ext cx="17352509" cy="9260205"/>
          </a:xfrm>
          <a:custGeom>
            <a:avLst/>
            <a:gdLst/>
            <a:ahLst/>
            <a:cxnLst/>
            <a:rect r="r" b="b" t="t" l="l"/>
            <a:pathLst>
              <a:path h="9260205" w="17352509">
                <a:moveTo>
                  <a:pt x="0" y="0"/>
                </a:moveTo>
                <a:lnTo>
                  <a:pt x="17352508" y="0"/>
                </a:lnTo>
                <a:lnTo>
                  <a:pt x="17352508" y="9260206"/>
                </a:lnTo>
                <a:lnTo>
                  <a:pt x="0" y="9260206"/>
                </a:lnTo>
                <a:lnTo>
                  <a:pt x="0" y="0"/>
                </a:lnTo>
                <a:close/>
              </a:path>
            </a:pathLst>
          </a:custGeom>
          <a:blipFill>
            <a:blip r:embed="rId4"/>
            <a:stretch>
              <a:fillRect l="0" t="-1118" r="0" b="-4052"/>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321533" y="0"/>
            <a:ext cx="15103764" cy="10287000"/>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56C1CA"/>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0" t="-5058" r="0" b="-5058"/>
              </a:stretch>
            </a:blipFill>
          </p:spPr>
        </p:sp>
      </p:grpSp>
      <p:sp>
        <p:nvSpPr>
          <p:cNvPr name="Freeform 5" id="5"/>
          <p:cNvSpPr/>
          <p:nvPr/>
        </p:nvSpPr>
        <p:spPr>
          <a:xfrm flipH="false" flipV="false" rot="0">
            <a:off x="895101" y="2435118"/>
            <a:ext cx="13131551" cy="5416765"/>
          </a:xfrm>
          <a:custGeom>
            <a:avLst/>
            <a:gdLst/>
            <a:ahLst/>
            <a:cxnLst/>
            <a:rect r="r" b="b" t="t" l="l"/>
            <a:pathLst>
              <a:path h="5416765" w="13131551">
                <a:moveTo>
                  <a:pt x="0" y="0"/>
                </a:moveTo>
                <a:lnTo>
                  <a:pt x="13131552" y="0"/>
                </a:lnTo>
                <a:lnTo>
                  <a:pt x="13131552" y="5416764"/>
                </a:lnTo>
                <a:lnTo>
                  <a:pt x="0" y="5416764"/>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330904"/>
          </a:xfrm>
          <a:custGeom>
            <a:avLst/>
            <a:gdLst/>
            <a:ahLst/>
            <a:cxnLst/>
            <a:rect r="r" b="b" t="t" l="l"/>
            <a:pathLst>
              <a:path h="3330904" w="18288000">
                <a:moveTo>
                  <a:pt x="0" y="0"/>
                </a:moveTo>
                <a:lnTo>
                  <a:pt x="18288000" y="0"/>
                </a:lnTo>
                <a:lnTo>
                  <a:pt x="18288000" y="3330904"/>
                </a:lnTo>
                <a:lnTo>
                  <a:pt x="0" y="3330904"/>
                </a:lnTo>
                <a:lnTo>
                  <a:pt x="0" y="0"/>
                </a:lnTo>
                <a:close/>
              </a:path>
            </a:pathLst>
          </a:custGeom>
          <a:blipFill>
            <a:blip r:embed="rId2"/>
            <a:stretch>
              <a:fillRect l="0" t="0" r="0" b="-265798"/>
            </a:stretch>
          </a:blipFill>
        </p:spPr>
      </p:sp>
      <p:sp>
        <p:nvSpPr>
          <p:cNvPr name="TextBox 3" id="3"/>
          <p:cNvSpPr txBox="true"/>
          <p:nvPr/>
        </p:nvSpPr>
        <p:spPr>
          <a:xfrm rot="0">
            <a:off x="5006878" y="1337660"/>
            <a:ext cx="8274244" cy="1572571"/>
          </a:xfrm>
          <a:prstGeom prst="rect">
            <a:avLst/>
          </a:prstGeom>
        </p:spPr>
        <p:txBody>
          <a:bodyPr anchor="t" rtlCol="false" tIns="0" lIns="0" bIns="0" rIns="0">
            <a:spAutoFit/>
          </a:bodyPr>
          <a:lstStyle/>
          <a:p>
            <a:pPr algn="ctr">
              <a:lnSpc>
                <a:spcPts val="11359"/>
              </a:lnSpc>
            </a:pPr>
            <a:r>
              <a:rPr lang="en-US" sz="9466">
                <a:solidFill>
                  <a:srgbClr val="FFFFFF"/>
                </a:solidFill>
                <a:latin typeface="Codec Pro ExtraBold"/>
                <a:ea typeface="Codec Pro ExtraBold"/>
                <a:cs typeface="Codec Pro ExtraBold"/>
                <a:sym typeface="Codec Pro ExtraBold"/>
              </a:rPr>
              <a:t>Content</a:t>
            </a:r>
          </a:p>
        </p:txBody>
      </p:sp>
      <p:sp>
        <p:nvSpPr>
          <p:cNvPr name="TextBox 4" id="4"/>
          <p:cNvSpPr txBox="true"/>
          <p:nvPr/>
        </p:nvSpPr>
        <p:spPr>
          <a:xfrm rot="0">
            <a:off x="2691800" y="5475831"/>
            <a:ext cx="2877444" cy="419100"/>
          </a:xfrm>
          <a:prstGeom prst="rect">
            <a:avLst/>
          </a:prstGeom>
        </p:spPr>
        <p:txBody>
          <a:bodyPr anchor="t" rtlCol="false" tIns="0" lIns="0" bIns="0" rIns="0">
            <a:spAutoFit/>
          </a:bodyPr>
          <a:lstStyle/>
          <a:p>
            <a:pPr algn="ctr">
              <a:lnSpc>
                <a:spcPts val="3350"/>
              </a:lnSpc>
            </a:pPr>
            <a:r>
              <a:rPr lang="en-US" sz="2792">
                <a:solidFill>
                  <a:srgbClr val="010101"/>
                </a:solidFill>
                <a:latin typeface="Montserrat Light"/>
                <a:ea typeface="Montserrat Light"/>
                <a:cs typeface="Montserrat Light"/>
                <a:sym typeface="Montserrat Light"/>
              </a:rPr>
              <a:t>IDEA</a:t>
            </a:r>
          </a:p>
        </p:txBody>
      </p:sp>
      <p:sp>
        <p:nvSpPr>
          <p:cNvPr name="TextBox 5" id="5"/>
          <p:cNvSpPr txBox="true"/>
          <p:nvPr/>
        </p:nvSpPr>
        <p:spPr>
          <a:xfrm rot="0">
            <a:off x="3289042" y="4051653"/>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ea typeface="Codec Pro ExtraBold"/>
                <a:cs typeface="Codec Pro ExtraBold"/>
                <a:sym typeface="Codec Pro ExtraBold"/>
              </a:rPr>
              <a:t>01</a:t>
            </a:r>
          </a:p>
        </p:txBody>
      </p:sp>
      <p:sp>
        <p:nvSpPr>
          <p:cNvPr name="TextBox 6" id="6"/>
          <p:cNvSpPr txBox="true"/>
          <p:nvPr/>
        </p:nvSpPr>
        <p:spPr>
          <a:xfrm rot="0">
            <a:off x="6032269" y="5475831"/>
            <a:ext cx="2877444" cy="434340"/>
          </a:xfrm>
          <a:prstGeom prst="rect">
            <a:avLst/>
          </a:prstGeom>
        </p:spPr>
        <p:txBody>
          <a:bodyPr anchor="t" rtlCol="false" tIns="0" lIns="0" bIns="0" rIns="0">
            <a:spAutoFit/>
          </a:bodyPr>
          <a:lstStyle/>
          <a:p>
            <a:pPr algn="ctr">
              <a:lnSpc>
                <a:spcPts val="3350"/>
              </a:lnSpc>
            </a:pPr>
            <a:r>
              <a:rPr lang="en-US" sz="2792" i="true">
                <a:solidFill>
                  <a:srgbClr val="010101"/>
                </a:solidFill>
                <a:latin typeface="Montserrat Light Italics"/>
                <a:ea typeface="Montserrat Light Italics"/>
                <a:cs typeface="Montserrat Light Italics"/>
                <a:sym typeface="Montserrat Light Italics"/>
              </a:rPr>
              <a:t>AIM </a:t>
            </a:r>
          </a:p>
        </p:txBody>
      </p:sp>
      <p:sp>
        <p:nvSpPr>
          <p:cNvPr name="TextBox 7" id="7"/>
          <p:cNvSpPr txBox="true"/>
          <p:nvPr/>
        </p:nvSpPr>
        <p:spPr>
          <a:xfrm rot="0">
            <a:off x="6629511" y="4051653"/>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ea typeface="Codec Pro ExtraBold"/>
                <a:cs typeface="Codec Pro ExtraBold"/>
                <a:sym typeface="Codec Pro ExtraBold"/>
              </a:rPr>
              <a:t>02</a:t>
            </a:r>
          </a:p>
        </p:txBody>
      </p:sp>
      <p:sp>
        <p:nvSpPr>
          <p:cNvPr name="TextBox 8" id="8"/>
          <p:cNvSpPr txBox="true"/>
          <p:nvPr/>
        </p:nvSpPr>
        <p:spPr>
          <a:xfrm rot="0">
            <a:off x="9376438" y="5475831"/>
            <a:ext cx="2877444" cy="419100"/>
          </a:xfrm>
          <a:prstGeom prst="rect">
            <a:avLst/>
          </a:prstGeom>
        </p:spPr>
        <p:txBody>
          <a:bodyPr anchor="t" rtlCol="false" tIns="0" lIns="0" bIns="0" rIns="0">
            <a:spAutoFit/>
          </a:bodyPr>
          <a:lstStyle/>
          <a:p>
            <a:pPr algn="ctr">
              <a:lnSpc>
                <a:spcPts val="3350"/>
              </a:lnSpc>
            </a:pPr>
            <a:r>
              <a:rPr lang="en-US" sz="2792">
                <a:solidFill>
                  <a:srgbClr val="010101"/>
                </a:solidFill>
                <a:latin typeface="Montserrat Light"/>
                <a:ea typeface="Montserrat Light"/>
                <a:cs typeface="Montserrat Light"/>
                <a:sym typeface="Montserrat Light"/>
              </a:rPr>
              <a:t>DIAGRAM</a:t>
            </a:r>
          </a:p>
        </p:txBody>
      </p:sp>
      <p:sp>
        <p:nvSpPr>
          <p:cNvPr name="TextBox 9" id="9"/>
          <p:cNvSpPr txBox="true"/>
          <p:nvPr/>
        </p:nvSpPr>
        <p:spPr>
          <a:xfrm rot="0">
            <a:off x="9973679" y="4051653"/>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ea typeface="Codec Pro ExtraBold"/>
                <a:cs typeface="Codec Pro ExtraBold"/>
                <a:sym typeface="Codec Pro ExtraBold"/>
              </a:rPr>
              <a:t>03</a:t>
            </a:r>
          </a:p>
        </p:txBody>
      </p:sp>
      <p:sp>
        <p:nvSpPr>
          <p:cNvPr name="TextBox 10" id="10"/>
          <p:cNvSpPr txBox="true"/>
          <p:nvPr/>
        </p:nvSpPr>
        <p:spPr>
          <a:xfrm rot="0">
            <a:off x="12716906" y="5475831"/>
            <a:ext cx="2877444" cy="419100"/>
          </a:xfrm>
          <a:prstGeom prst="rect">
            <a:avLst/>
          </a:prstGeom>
        </p:spPr>
        <p:txBody>
          <a:bodyPr anchor="t" rtlCol="false" tIns="0" lIns="0" bIns="0" rIns="0">
            <a:spAutoFit/>
          </a:bodyPr>
          <a:lstStyle/>
          <a:p>
            <a:pPr algn="ctr">
              <a:lnSpc>
                <a:spcPts val="3350"/>
              </a:lnSpc>
            </a:pPr>
            <a:r>
              <a:rPr lang="en-US" sz="2792">
                <a:solidFill>
                  <a:srgbClr val="010101"/>
                </a:solidFill>
                <a:latin typeface="Montserrat Light"/>
                <a:ea typeface="Montserrat Light"/>
                <a:cs typeface="Montserrat Light"/>
                <a:sym typeface="Montserrat Light"/>
              </a:rPr>
              <a:t>ETL</a:t>
            </a:r>
          </a:p>
        </p:txBody>
      </p:sp>
      <p:sp>
        <p:nvSpPr>
          <p:cNvPr name="TextBox 11" id="11"/>
          <p:cNvSpPr txBox="true"/>
          <p:nvPr/>
        </p:nvSpPr>
        <p:spPr>
          <a:xfrm rot="0">
            <a:off x="13314148" y="4051653"/>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ea typeface="Codec Pro ExtraBold"/>
                <a:cs typeface="Codec Pro ExtraBold"/>
                <a:sym typeface="Codec Pro ExtraBold"/>
              </a:rPr>
              <a:t>04</a:t>
            </a:r>
          </a:p>
        </p:txBody>
      </p:sp>
      <p:sp>
        <p:nvSpPr>
          <p:cNvPr name="TextBox 12" id="12"/>
          <p:cNvSpPr txBox="true"/>
          <p:nvPr/>
        </p:nvSpPr>
        <p:spPr>
          <a:xfrm rot="0">
            <a:off x="6266556" y="8400387"/>
            <a:ext cx="2877444" cy="419100"/>
          </a:xfrm>
          <a:prstGeom prst="rect">
            <a:avLst/>
          </a:prstGeom>
        </p:spPr>
        <p:txBody>
          <a:bodyPr anchor="t" rtlCol="false" tIns="0" lIns="0" bIns="0" rIns="0">
            <a:spAutoFit/>
          </a:bodyPr>
          <a:lstStyle/>
          <a:p>
            <a:pPr algn="ctr">
              <a:lnSpc>
                <a:spcPts val="3350"/>
              </a:lnSpc>
            </a:pPr>
            <a:r>
              <a:rPr lang="en-US" sz="2792">
                <a:solidFill>
                  <a:srgbClr val="010101"/>
                </a:solidFill>
                <a:latin typeface="Montserrat Light"/>
                <a:ea typeface="Montserrat Light"/>
                <a:cs typeface="Montserrat Light"/>
                <a:sym typeface="Montserrat Light"/>
              </a:rPr>
              <a:t>ML MODEL</a:t>
            </a:r>
          </a:p>
        </p:txBody>
      </p:sp>
      <p:sp>
        <p:nvSpPr>
          <p:cNvPr name="TextBox 13" id="13"/>
          <p:cNvSpPr txBox="true"/>
          <p:nvPr/>
        </p:nvSpPr>
        <p:spPr>
          <a:xfrm rot="0">
            <a:off x="6771707" y="6634071"/>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ea typeface="Codec Pro ExtraBold"/>
                <a:cs typeface="Codec Pro ExtraBold"/>
                <a:sym typeface="Codec Pro ExtraBold"/>
              </a:rPr>
              <a:t>05</a:t>
            </a:r>
          </a:p>
        </p:txBody>
      </p:sp>
      <p:sp>
        <p:nvSpPr>
          <p:cNvPr name="TextBox 14" id="14"/>
          <p:cNvSpPr txBox="true"/>
          <p:nvPr/>
        </p:nvSpPr>
        <p:spPr>
          <a:xfrm rot="0">
            <a:off x="9839463" y="8190837"/>
            <a:ext cx="2877444" cy="1257300"/>
          </a:xfrm>
          <a:prstGeom prst="rect">
            <a:avLst/>
          </a:prstGeom>
        </p:spPr>
        <p:txBody>
          <a:bodyPr anchor="t" rtlCol="false" tIns="0" lIns="0" bIns="0" rIns="0">
            <a:spAutoFit/>
          </a:bodyPr>
          <a:lstStyle/>
          <a:p>
            <a:pPr algn="ctr">
              <a:lnSpc>
                <a:spcPts val="3350"/>
              </a:lnSpc>
            </a:pPr>
            <a:r>
              <a:rPr lang="en-US" sz="2792">
                <a:solidFill>
                  <a:srgbClr val="010101"/>
                </a:solidFill>
                <a:latin typeface="Montserrat Light"/>
                <a:ea typeface="Montserrat Light"/>
                <a:cs typeface="Montserrat Light"/>
                <a:sym typeface="Montserrat Light"/>
              </a:rPr>
              <a:t>Data Analysis Using POWER BI</a:t>
            </a:r>
          </a:p>
        </p:txBody>
      </p:sp>
      <p:sp>
        <p:nvSpPr>
          <p:cNvPr name="TextBox 15" id="15"/>
          <p:cNvSpPr txBox="true"/>
          <p:nvPr/>
        </p:nvSpPr>
        <p:spPr>
          <a:xfrm rot="0">
            <a:off x="10127195" y="6634071"/>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ea typeface="Codec Pro ExtraBold"/>
                <a:cs typeface="Codec Pro ExtraBold"/>
                <a:sym typeface="Codec Pro ExtraBold"/>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430853" y="457040"/>
            <a:ext cx="6687266" cy="9369199"/>
          </a:xfrm>
          <a:custGeom>
            <a:avLst/>
            <a:gdLst/>
            <a:ahLst/>
            <a:cxnLst/>
            <a:rect r="r" b="b" t="t" l="l"/>
            <a:pathLst>
              <a:path h="9369199" w="6687266">
                <a:moveTo>
                  <a:pt x="0" y="0"/>
                </a:moveTo>
                <a:lnTo>
                  <a:pt x="6687266" y="0"/>
                </a:lnTo>
                <a:lnTo>
                  <a:pt x="6687266" y="9369199"/>
                </a:lnTo>
                <a:lnTo>
                  <a:pt x="0" y="9369199"/>
                </a:lnTo>
                <a:lnTo>
                  <a:pt x="0" y="0"/>
                </a:lnTo>
                <a:close/>
              </a:path>
            </a:pathLst>
          </a:custGeom>
          <a:blipFill>
            <a:blip r:embed="rId2"/>
            <a:stretch>
              <a:fillRect l="-43403" t="0" r="-43403" b="0"/>
            </a:stretch>
          </a:blipFill>
        </p:spPr>
      </p:sp>
      <p:grpSp>
        <p:nvGrpSpPr>
          <p:cNvPr name="Group 3" id="3"/>
          <p:cNvGrpSpPr/>
          <p:nvPr/>
        </p:nvGrpSpPr>
        <p:grpSpPr>
          <a:xfrm rot="0">
            <a:off x="6184668" y="3198651"/>
            <a:ext cx="9562949" cy="3642848"/>
            <a:chOff x="0" y="0"/>
            <a:chExt cx="2518637" cy="959433"/>
          </a:xfrm>
        </p:grpSpPr>
        <p:sp>
          <p:nvSpPr>
            <p:cNvPr name="Freeform 4" id="4"/>
            <p:cNvSpPr/>
            <p:nvPr/>
          </p:nvSpPr>
          <p:spPr>
            <a:xfrm flipH="false" flipV="false" rot="0">
              <a:off x="0" y="0"/>
              <a:ext cx="2518637" cy="959433"/>
            </a:xfrm>
            <a:custGeom>
              <a:avLst/>
              <a:gdLst/>
              <a:ahLst/>
              <a:cxnLst/>
              <a:rect r="r" b="b" t="t" l="l"/>
              <a:pathLst>
                <a:path h="959433" w="2518637">
                  <a:moveTo>
                    <a:pt x="0" y="0"/>
                  </a:moveTo>
                  <a:lnTo>
                    <a:pt x="2518637" y="0"/>
                  </a:lnTo>
                  <a:lnTo>
                    <a:pt x="2518637" y="959433"/>
                  </a:lnTo>
                  <a:lnTo>
                    <a:pt x="0" y="959433"/>
                  </a:lnTo>
                  <a:close/>
                </a:path>
              </a:pathLst>
            </a:custGeom>
            <a:solidFill>
              <a:srgbClr val="1A1A1A"/>
            </a:solidFill>
          </p:spPr>
        </p:sp>
        <p:sp>
          <p:nvSpPr>
            <p:cNvPr name="TextBox 5" id="5"/>
            <p:cNvSpPr txBox="true"/>
            <p:nvPr/>
          </p:nvSpPr>
          <p:spPr>
            <a:xfrm>
              <a:off x="0" y="-19050"/>
              <a:ext cx="2518637" cy="978483"/>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7465033" y="1445566"/>
            <a:ext cx="7114121" cy="1331266"/>
          </a:xfrm>
          <a:prstGeom prst="rect">
            <a:avLst/>
          </a:prstGeom>
        </p:spPr>
        <p:txBody>
          <a:bodyPr anchor="t" rtlCol="false" tIns="0" lIns="0" bIns="0" rIns="0">
            <a:spAutoFit/>
          </a:bodyPr>
          <a:lstStyle/>
          <a:p>
            <a:pPr algn="l" marL="0" indent="0" lvl="0">
              <a:lnSpc>
                <a:spcPts val="9536"/>
              </a:lnSpc>
              <a:spcBef>
                <a:spcPct val="0"/>
              </a:spcBef>
            </a:pPr>
            <a:r>
              <a:rPr lang="en-US" sz="7947">
                <a:solidFill>
                  <a:srgbClr val="1A1A1A"/>
                </a:solidFill>
                <a:latin typeface="Codec Pro ExtraBold"/>
                <a:ea typeface="Codec Pro ExtraBold"/>
                <a:cs typeface="Codec Pro ExtraBold"/>
                <a:sym typeface="Codec Pro ExtraBold"/>
              </a:rPr>
              <a:t>IDEA</a:t>
            </a:r>
          </a:p>
        </p:txBody>
      </p:sp>
      <p:sp>
        <p:nvSpPr>
          <p:cNvPr name="Freeform 7" id="7"/>
          <p:cNvSpPr/>
          <p:nvPr/>
        </p:nvSpPr>
        <p:spPr>
          <a:xfrm flipH="false" flipV="false" rot="0">
            <a:off x="6284210" y="3389220"/>
            <a:ext cx="1180822" cy="1140030"/>
          </a:xfrm>
          <a:custGeom>
            <a:avLst/>
            <a:gdLst/>
            <a:ahLst/>
            <a:cxnLst/>
            <a:rect r="r" b="b" t="t" l="l"/>
            <a:pathLst>
              <a:path h="1140030" w="1180822">
                <a:moveTo>
                  <a:pt x="0" y="0"/>
                </a:moveTo>
                <a:lnTo>
                  <a:pt x="1180823" y="0"/>
                </a:lnTo>
                <a:lnTo>
                  <a:pt x="1180823" y="1140031"/>
                </a:lnTo>
                <a:lnTo>
                  <a:pt x="0" y="11400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184668" y="5141640"/>
            <a:ext cx="7001703" cy="691418"/>
          </a:xfrm>
          <a:custGeom>
            <a:avLst/>
            <a:gdLst/>
            <a:ahLst/>
            <a:cxnLst/>
            <a:rect r="r" b="b" t="t" l="l"/>
            <a:pathLst>
              <a:path h="691418" w="7001703">
                <a:moveTo>
                  <a:pt x="0" y="0"/>
                </a:moveTo>
                <a:lnTo>
                  <a:pt x="7001703" y="0"/>
                </a:lnTo>
                <a:lnTo>
                  <a:pt x="7001703" y="691418"/>
                </a:lnTo>
                <a:lnTo>
                  <a:pt x="0" y="691418"/>
                </a:lnTo>
                <a:lnTo>
                  <a:pt x="0" y="0"/>
                </a:lnTo>
                <a:close/>
              </a:path>
            </a:pathLst>
          </a:custGeom>
          <a:blipFill>
            <a:blip r:embed="rId5"/>
            <a:stretch>
              <a:fillRect l="0" t="-100000" r="0" b="0"/>
            </a:stretch>
          </a:blipFill>
        </p:spPr>
      </p:sp>
      <p:sp>
        <p:nvSpPr>
          <p:cNvPr name="TextBox 9" id="9"/>
          <p:cNvSpPr txBox="true"/>
          <p:nvPr/>
        </p:nvSpPr>
        <p:spPr>
          <a:xfrm rot="0">
            <a:off x="7638340" y="3638775"/>
            <a:ext cx="7612358" cy="2506863"/>
          </a:xfrm>
          <a:prstGeom prst="rect">
            <a:avLst/>
          </a:prstGeom>
        </p:spPr>
        <p:txBody>
          <a:bodyPr anchor="t" rtlCol="false" tIns="0" lIns="0" bIns="0" rIns="0">
            <a:spAutoFit/>
          </a:bodyPr>
          <a:lstStyle/>
          <a:p>
            <a:pPr algn="l">
              <a:lnSpc>
                <a:spcPts val="2526"/>
              </a:lnSpc>
            </a:pPr>
            <a:r>
              <a:rPr lang="en-US" sz="1804">
                <a:solidFill>
                  <a:srgbClr val="FFFFFF"/>
                </a:solidFill>
                <a:latin typeface="Montserrat Light"/>
                <a:ea typeface="Montserrat Light"/>
                <a:cs typeface="Montserrat Light"/>
                <a:sym typeface="Montserrat Light"/>
              </a:rPr>
              <a:t>This project is a hospital management system aimed at improving medical care by addressing several key challenges:</a:t>
            </a:r>
          </a:p>
          <a:p>
            <a:pPr algn="l">
              <a:lnSpc>
                <a:spcPts val="2526"/>
              </a:lnSpc>
            </a:pPr>
            <a:r>
              <a:rPr lang="en-US" sz="1804">
                <a:solidFill>
                  <a:srgbClr val="FFFFFF"/>
                </a:solidFill>
                <a:latin typeface="Montserrat Light"/>
                <a:ea typeface="Montserrat Light"/>
                <a:cs typeface="Montserrat Light"/>
                <a:sym typeface="Montserrat Light"/>
              </a:rPr>
              <a:t>- Managing large volumes of hospital operations and records manually.</a:t>
            </a:r>
          </a:p>
          <a:p>
            <a:pPr algn="l">
              <a:lnSpc>
                <a:spcPts val="2526"/>
              </a:lnSpc>
            </a:pPr>
            <a:r>
              <a:rPr lang="en-US" sz="1804">
                <a:solidFill>
                  <a:srgbClr val="FFFFFF"/>
                </a:solidFill>
                <a:latin typeface="Montserrat Light"/>
                <a:ea typeface="Montserrat Light"/>
                <a:cs typeface="Montserrat Light"/>
                <a:sym typeface="Montserrat Light"/>
              </a:rPr>
              <a:t>- Doctors being unable to supervise all cases due to the high number of patients.</a:t>
            </a:r>
          </a:p>
          <a:p>
            <a:pPr algn="l">
              <a:lnSpc>
                <a:spcPts val="2526"/>
              </a:lnSpc>
            </a:pPr>
            <a:r>
              <a:rPr lang="en-US" sz="1804">
                <a:solidFill>
                  <a:srgbClr val="FFFFFF"/>
                </a:solidFill>
                <a:latin typeface="Montserrat Light"/>
                <a:ea typeface="Montserrat Light"/>
                <a:cs typeface="Montserrat Light"/>
                <a:sym typeface="Montserrat Light"/>
              </a:rPr>
              <a:t>- Financial constraints in some hospitals, leading to outdated medical equipment and insufficient staff.</a:t>
            </a:r>
          </a:p>
        </p:txBody>
      </p:sp>
      <p:grpSp>
        <p:nvGrpSpPr>
          <p:cNvPr name="Group 10" id="10"/>
          <p:cNvGrpSpPr/>
          <p:nvPr/>
        </p:nvGrpSpPr>
        <p:grpSpPr>
          <a:xfrm rot="0">
            <a:off x="6184668" y="7369688"/>
            <a:ext cx="9562949" cy="2008356"/>
            <a:chOff x="0" y="0"/>
            <a:chExt cx="2518637" cy="528950"/>
          </a:xfrm>
        </p:grpSpPr>
        <p:sp>
          <p:nvSpPr>
            <p:cNvPr name="Freeform 11" id="11"/>
            <p:cNvSpPr/>
            <p:nvPr/>
          </p:nvSpPr>
          <p:spPr>
            <a:xfrm flipH="false" flipV="false" rot="0">
              <a:off x="0" y="0"/>
              <a:ext cx="2518637" cy="528950"/>
            </a:xfrm>
            <a:custGeom>
              <a:avLst/>
              <a:gdLst/>
              <a:ahLst/>
              <a:cxnLst/>
              <a:rect r="r" b="b" t="t" l="l"/>
              <a:pathLst>
                <a:path h="528950" w="2518637">
                  <a:moveTo>
                    <a:pt x="0" y="0"/>
                  </a:moveTo>
                  <a:lnTo>
                    <a:pt x="2518637" y="0"/>
                  </a:lnTo>
                  <a:lnTo>
                    <a:pt x="2518637" y="528950"/>
                  </a:lnTo>
                  <a:lnTo>
                    <a:pt x="0" y="528950"/>
                  </a:lnTo>
                  <a:close/>
                </a:path>
              </a:pathLst>
            </a:custGeom>
            <a:solidFill>
              <a:srgbClr val="1A1A1A"/>
            </a:solidFill>
          </p:spPr>
        </p:sp>
        <p:sp>
          <p:nvSpPr>
            <p:cNvPr name="TextBox 12" id="12"/>
            <p:cNvSpPr txBox="true"/>
            <p:nvPr/>
          </p:nvSpPr>
          <p:spPr>
            <a:xfrm>
              <a:off x="0" y="-19050"/>
              <a:ext cx="2518637" cy="548000"/>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6184668" y="7531116"/>
            <a:ext cx="7001703" cy="691418"/>
          </a:xfrm>
          <a:custGeom>
            <a:avLst/>
            <a:gdLst/>
            <a:ahLst/>
            <a:cxnLst/>
            <a:rect r="r" b="b" t="t" l="l"/>
            <a:pathLst>
              <a:path h="691418" w="7001703">
                <a:moveTo>
                  <a:pt x="0" y="0"/>
                </a:moveTo>
                <a:lnTo>
                  <a:pt x="7001703" y="0"/>
                </a:lnTo>
                <a:lnTo>
                  <a:pt x="7001703" y="691418"/>
                </a:lnTo>
                <a:lnTo>
                  <a:pt x="0" y="691418"/>
                </a:lnTo>
                <a:lnTo>
                  <a:pt x="0" y="0"/>
                </a:lnTo>
                <a:close/>
              </a:path>
            </a:pathLst>
          </a:custGeom>
          <a:blipFill>
            <a:blip r:embed="rId5"/>
            <a:stretch>
              <a:fillRect l="0" t="-100000" r="0" b="0"/>
            </a:stretch>
          </a:blipFill>
        </p:spPr>
      </p:sp>
      <p:sp>
        <p:nvSpPr>
          <p:cNvPr name="TextBox 14" id="14"/>
          <p:cNvSpPr txBox="true"/>
          <p:nvPr/>
        </p:nvSpPr>
        <p:spPr>
          <a:xfrm rot="0">
            <a:off x="7081837" y="7694498"/>
            <a:ext cx="7880512" cy="1238629"/>
          </a:xfrm>
          <a:prstGeom prst="rect">
            <a:avLst/>
          </a:prstGeom>
        </p:spPr>
        <p:txBody>
          <a:bodyPr anchor="t" rtlCol="false" tIns="0" lIns="0" bIns="0" rIns="0">
            <a:spAutoFit/>
          </a:bodyPr>
          <a:lstStyle/>
          <a:p>
            <a:pPr algn="l">
              <a:lnSpc>
                <a:spcPts val="2491"/>
              </a:lnSpc>
            </a:pPr>
            <a:r>
              <a:rPr lang="en-US" sz="1779">
                <a:solidFill>
                  <a:srgbClr val="FFFFFF"/>
                </a:solidFill>
                <a:latin typeface="Montserrat Light"/>
                <a:ea typeface="Montserrat Light"/>
                <a:cs typeface="Montserrat Light"/>
                <a:sym typeface="Montserrat Light"/>
              </a:rPr>
              <a:t>In addition, the project incorporates AI for brain tumor classification using Convolutional Neural Networks (CNNs). The goal is to accurately classify MRI images of brain tumors into four categories:</a:t>
            </a:r>
          </a:p>
          <a:p>
            <a:pPr algn="l">
              <a:lnSpc>
                <a:spcPts val="2491"/>
              </a:lnSpc>
            </a:pPr>
            <a:r>
              <a:rPr lang="en-US" sz="1779">
                <a:solidFill>
                  <a:srgbClr val="FFFFFF"/>
                </a:solidFill>
                <a:latin typeface="Montserrat Light"/>
                <a:ea typeface="Montserrat Light"/>
                <a:cs typeface="Montserrat Light"/>
                <a:sym typeface="Montserrat Light"/>
              </a:rPr>
              <a:t>- No Tumor , Pituitary Tumor , Meningioma , Glioblastoma.</a:t>
            </a:r>
          </a:p>
        </p:txBody>
      </p:sp>
      <p:grpSp>
        <p:nvGrpSpPr>
          <p:cNvPr name="Group 15" id="15"/>
          <p:cNvGrpSpPr/>
          <p:nvPr/>
        </p:nvGrpSpPr>
        <p:grpSpPr>
          <a:xfrm rot="0">
            <a:off x="14367097" y="9646093"/>
            <a:ext cx="5218962" cy="1057828"/>
            <a:chOff x="0" y="0"/>
            <a:chExt cx="1374541" cy="278605"/>
          </a:xfrm>
        </p:grpSpPr>
        <p:sp>
          <p:nvSpPr>
            <p:cNvPr name="Freeform 16" id="16"/>
            <p:cNvSpPr/>
            <p:nvPr/>
          </p:nvSpPr>
          <p:spPr>
            <a:xfrm flipH="false" flipV="false" rot="0">
              <a:off x="0" y="0"/>
              <a:ext cx="1374541" cy="278605"/>
            </a:xfrm>
            <a:custGeom>
              <a:avLst/>
              <a:gdLst/>
              <a:ahLst/>
              <a:cxnLst/>
              <a:rect r="r" b="b" t="t" l="l"/>
              <a:pathLst>
                <a:path h="278605" w="1374541">
                  <a:moveTo>
                    <a:pt x="0" y="0"/>
                  </a:moveTo>
                  <a:lnTo>
                    <a:pt x="1374541" y="0"/>
                  </a:lnTo>
                  <a:lnTo>
                    <a:pt x="1374541" y="278605"/>
                  </a:lnTo>
                  <a:lnTo>
                    <a:pt x="0" y="278605"/>
                  </a:lnTo>
                  <a:close/>
                </a:path>
              </a:pathLst>
            </a:custGeom>
            <a:solidFill>
              <a:srgbClr val="000000"/>
            </a:solidFill>
          </p:spPr>
        </p:sp>
        <p:sp>
          <p:nvSpPr>
            <p:cNvPr name="TextBox 17" id="17"/>
            <p:cNvSpPr txBox="true"/>
            <p:nvPr/>
          </p:nvSpPr>
          <p:spPr>
            <a:xfrm>
              <a:off x="0" y="-19050"/>
              <a:ext cx="1374541" cy="297655"/>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4513686" cy="11241465"/>
          </a:xfrm>
          <a:custGeom>
            <a:avLst/>
            <a:gdLst/>
            <a:ahLst/>
            <a:cxnLst/>
            <a:rect r="r" b="b" t="t" l="l"/>
            <a:pathLst>
              <a:path h="11241465" w="4513686">
                <a:moveTo>
                  <a:pt x="0" y="0"/>
                </a:moveTo>
                <a:lnTo>
                  <a:pt x="4513686" y="0"/>
                </a:lnTo>
                <a:lnTo>
                  <a:pt x="4513686" y="11241465"/>
                </a:lnTo>
                <a:lnTo>
                  <a:pt x="0" y="11241465"/>
                </a:lnTo>
                <a:lnTo>
                  <a:pt x="0" y="0"/>
                </a:lnTo>
                <a:close/>
              </a:path>
            </a:pathLst>
          </a:custGeom>
          <a:blipFill>
            <a:blip r:embed="rId2"/>
            <a:stretch>
              <a:fillRect l="-108491" t="0" r="-164621" b="0"/>
            </a:stretch>
          </a:blipFill>
        </p:spPr>
      </p:sp>
      <p:grpSp>
        <p:nvGrpSpPr>
          <p:cNvPr name="Group 3" id="3"/>
          <p:cNvGrpSpPr/>
          <p:nvPr/>
        </p:nvGrpSpPr>
        <p:grpSpPr>
          <a:xfrm rot="0">
            <a:off x="-611408" y="9646093"/>
            <a:ext cx="8321306" cy="1057828"/>
            <a:chOff x="0" y="0"/>
            <a:chExt cx="2191620" cy="278605"/>
          </a:xfrm>
        </p:grpSpPr>
        <p:sp>
          <p:nvSpPr>
            <p:cNvPr name="Freeform 4" id="4"/>
            <p:cNvSpPr/>
            <p:nvPr/>
          </p:nvSpPr>
          <p:spPr>
            <a:xfrm flipH="false" flipV="false" rot="0">
              <a:off x="0" y="0"/>
              <a:ext cx="2191620" cy="278605"/>
            </a:xfrm>
            <a:custGeom>
              <a:avLst/>
              <a:gdLst/>
              <a:ahLst/>
              <a:cxnLst/>
              <a:rect r="r" b="b" t="t" l="l"/>
              <a:pathLst>
                <a:path h="278605" w="2191620">
                  <a:moveTo>
                    <a:pt x="0" y="0"/>
                  </a:moveTo>
                  <a:lnTo>
                    <a:pt x="2191620" y="0"/>
                  </a:lnTo>
                  <a:lnTo>
                    <a:pt x="2191620" y="278605"/>
                  </a:lnTo>
                  <a:lnTo>
                    <a:pt x="0" y="278605"/>
                  </a:lnTo>
                  <a:close/>
                </a:path>
              </a:pathLst>
            </a:custGeom>
            <a:solidFill>
              <a:srgbClr val="000000"/>
            </a:solidFill>
          </p:spPr>
        </p:sp>
        <p:sp>
          <p:nvSpPr>
            <p:cNvPr name="TextBox 5" id="5"/>
            <p:cNvSpPr txBox="true"/>
            <p:nvPr/>
          </p:nvSpPr>
          <p:spPr>
            <a:xfrm>
              <a:off x="0" y="-19050"/>
              <a:ext cx="2191620" cy="297655"/>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TextBox 6" id="6"/>
          <p:cNvSpPr txBox="true"/>
          <p:nvPr/>
        </p:nvSpPr>
        <p:spPr>
          <a:xfrm rot="0">
            <a:off x="5804775" y="1238118"/>
            <a:ext cx="7151036" cy="1333500"/>
          </a:xfrm>
          <a:prstGeom prst="rect">
            <a:avLst/>
          </a:prstGeom>
        </p:spPr>
        <p:txBody>
          <a:bodyPr anchor="t" rtlCol="false" tIns="0" lIns="0" bIns="0" rIns="0">
            <a:spAutoFit/>
          </a:bodyPr>
          <a:lstStyle/>
          <a:p>
            <a:pPr algn="l" marL="0" indent="0" lvl="0">
              <a:lnSpc>
                <a:spcPts val="9536"/>
              </a:lnSpc>
              <a:spcBef>
                <a:spcPct val="0"/>
              </a:spcBef>
            </a:pPr>
            <a:r>
              <a:rPr lang="en-US" sz="7947">
                <a:solidFill>
                  <a:srgbClr val="1A1A1A"/>
                </a:solidFill>
                <a:latin typeface="Codec Pro ExtraBold"/>
                <a:ea typeface="Codec Pro ExtraBold"/>
                <a:cs typeface="Codec Pro ExtraBold"/>
                <a:sym typeface="Codec Pro ExtraBold"/>
              </a:rPr>
              <a:t>AIM</a:t>
            </a:r>
          </a:p>
        </p:txBody>
      </p:sp>
      <p:sp>
        <p:nvSpPr>
          <p:cNvPr name="TextBox 7" id="7"/>
          <p:cNvSpPr txBox="true"/>
          <p:nvPr/>
        </p:nvSpPr>
        <p:spPr>
          <a:xfrm rot="0">
            <a:off x="6017532" y="4823838"/>
            <a:ext cx="3575518" cy="629799"/>
          </a:xfrm>
          <a:prstGeom prst="rect">
            <a:avLst/>
          </a:prstGeom>
        </p:spPr>
        <p:txBody>
          <a:bodyPr anchor="t" rtlCol="false" tIns="0" lIns="0" bIns="0" rIns="0">
            <a:spAutoFit/>
          </a:bodyPr>
          <a:lstStyle/>
          <a:p>
            <a:pPr algn="ctr" marL="0" indent="0" lvl="0">
              <a:lnSpc>
                <a:spcPts val="2377"/>
              </a:lnSpc>
              <a:spcBef>
                <a:spcPct val="0"/>
              </a:spcBef>
            </a:pPr>
            <a:r>
              <a:rPr lang="en-US" b="true" sz="1980">
                <a:solidFill>
                  <a:srgbClr val="000000"/>
                </a:solidFill>
                <a:latin typeface="Montserrat Light Bold"/>
                <a:ea typeface="Montserrat Light Bold"/>
                <a:cs typeface="Montserrat Light Bold"/>
                <a:sym typeface="Montserrat Light Bold"/>
              </a:rPr>
              <a:t>EFFECTIVE MANAGEMENT OF MEDICAL RECORDS</a:t>
            </a:r>
          </a:p>
        </p:txBody>
      </p:sp>
      <p:sp>
        <p:nvSpPr>
          <p:cNvPr name="Freeform 8" id="8"/>
          <p:cNvSpPr/>
          <p:nvPr/>
        </p:nvSpPr>
        <p:spPr>
          <a:xfrm flipH="false" flipV="false" rot="0">
            <a:off x="6885833" y="2852962"/>
            <a:ext cx="1838917" cy="1838917"/>
          </a:xfrm>
          <a:custGeom>
            <a:avLst/>
            <a:gdLst/>
            <a:ahLst/>
            <a:cxnLst/>
            <a:rect r="r" b="b" t="t" l="l"/>
            <a:pathLst>
              <a:path h="1838917" w="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507581" y="2852962"/>
            <a:ext cx="1838917" cy="1838917"/>
          </a:xfrm>
          <a:custGeom>
            <a:avLst/>
            <a:gdLst/>
            <a:ahLst/>
            <a:cxnLst/>
            <a:rect r="r" b="b" t="t" l="l"/>
            <a:pathLst>
              <a:path h="1838917" w="1838917">
                <a:moveTo>
                  <a:pt x="0" y="0"/>
                </a:moveTo>
                <a:lnTo>
                  <a:pt x="1838916" y="0"/>
                </a:lnTo>
                <a:lnTo>
                  <a:pt x="1838916"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081622" y="4823838"/>
            <a:ext cx="2708997" cy="613541"/>
          </a:xfrm>
          <a:prstGeom prst="rect">
            <a:avLst/>
          </a:prstGeom>
        </p:spPr>
        <p:txBody>
          <a:bodyPr anchor="t" rtlCol="false" tIns="0" lIns="0" bIns="0" rIns="0">
            <a:spAutoFit/>
          </a:bodyPr>
          <a:lstStyle/>
          <a:p>
            <a:pPr algn="ctr" marL="0" indent="0" lvl="0">
              <a:lnSpc>
                <a:spcPts val="2314"/>
              </a:lnSpc>
              <a:spcBef>
                <a:spcPct val="0"/>
              </a:spcBef>
            </a:pPr>
            <a:r>
              <a:rPr lang="en-US" b="true" sz="1928">
                <a:solidFill>
                  <a:srgbClr val="000000"/>
                </a:solidFill>
                <a:latin typeface="Montserrat Light Bold"/>
                <a:ea typeface="Montserrat Light Bold"/>
                <a:cs typeface="Montserrat Light Bold"/>
                <a:sym typeface="Montserrat Light Bold"/>
              </a:rPr>
              <a:t>IMPROVE PATIENT EXPERIENCE</a:t>
            </a:r>
          </a:p>
        </p:txBody>
      </p:sp>
      <p:sp>
        <p:nvSpPr>
          <p:cNvPr name="Freeform 11" id="11"/>
          <p:cNvSpPr/>
          <p:nvPr/>
        </p:nvSpPr>
        <p:spPr>
          <a:xfrm flipH="false" flipV="false" rot="0">
            <a:off x="14160406" y="2852962"/>
            <a:ext cx="1838917" cy="1838917"/>
          </a:xfrm>
          <a:custGeom>
            <a:avLst/>
            <a:gdLst/>
            <a:ahLst/>
            <a:cxnLst/>
            <a:rect r="r" b="b" t="t" l="l"/>
            <a:pathLst>
              <a:path h="1838917" w="1838917">
                <a:moveTo>
                  <a:pt x="0" y="0"/>
                </a:moveTo>
                <a:lnTo>
                  <a:pt x="1838916" y="0"/>
                </a:lnTo>
                <a:lnTo>
                  <a:pt x="1838916"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3718968" y="4823838"/>
            <a:ext cx="3180549" cy="610321"/>
          </a:xfrm>
          <a:prstGeom prst="rect">
            <a:avLst/>
          </a:prstGeom>
        </p:spPr>
        <p:txBody>
          <a:bodyPr anchor="t" rtlCol="false" tIns="0" lIns="0" bIns="0" rIns="0">
            <a:spAutoFit/>
          </a:bodyPr>
          <a:lstStyle/>
          <a:p>
            <a:pPr algn="ctr" marL="0" indent="0" lvl="0">
              <a:lnSpc>
                <a:spcPts val="2302"/>
              </a:lnSpc>
              <a:spcBef>
                <a:spcPct val="0"/>
              </a:spcBef>
            </a:pPr>
            <a:r>
              <a:rPr lang="en-US" b="true" sz="1918">
                <a:solidFill>
                  <a:srgbClr val="000000"/>
                </a:solidFill>
                <a:latin typeface="Montserrat Light Bold"/>
                <a:ea typeface="Montserrat Light Bold"/>
                <a:cs typeface="Montserrat Light Bold"/>
                <a:sym typeface="Montserrat Light Bold"/>
              </a:rPr>
              <a:t>EFFICIENT RESOURCE MANAGEMENT</a:t>
            </a:r>
          </a:p>
        </p:txBody>
      </p:sp>
      <p:sp>
        <p:nvSpPr>
          <p:cNvPr name="TextBox 13" id="13"/>
          <p:cNvSpPr txBox="true"/>
          <p:nvPr/>
        </p:nvSpPr>
        <p:spPr>
          <a:xfrm rot="0">
            <a:off x="6172436" y="5701287"/>
            <a:ext cx="3265711" cy="3136147"/>
          </a:xfrm>
          <a:prstGeom prst="rect">
            <a:avLst/>
          </a:prstGeom>
        </p:spPr>
        <p:txBody>
          <a:bodyPr anchor="t" rtlCol="false" tIns="0" lIns="0" bIns="0" rIns="0">
            <a:spAutoFit/>
          </a:bodyPr>
          <a:lstStyle/>
          <a:p>
            <a:pPr algn="ctr">
              <a:lnSpc>
                <a:spcPts val="2491"/>
              </a:lnSpc>
            </a:pPr>
            <a:r>
              <a:rPr lang="en-US" sz="1779">
                <a:solidFill>
                  <a:srgbClr val="010101"/>
                </a:solidFill>
                <a:latin typeface="Montserrat Light"/>
                <a:ea typeface="Montserrat Light"/>
                <a:cs typeface="Montserrat Light"/>
                <a:sym typeface="Montserrat Light"/>
              </a:rPr>
              <a:t>  - SAVE AND ORGANIZE PATIENT RECORDS ELECTRONICALLY FOR EASY ACCESS BY DOCTORS AND NURSES, WHICH CONTRIBUTES TO SPEEDING UP DIAGNOSIS AND TREATMENT AND AVOIDING DATA LOSS.</a:t>
            </a:r>
          </a:p>
          <a:p>
            <a:pPr algn="ctr">
              <a:lnSpc>
                <a:spcPts val="2491"/>
              </a:lnSpc>
            </a:pPr>
          </a:p>
        </p:txBody>
      </p:sp>
      <p:sp>
        <p:nvSpPr>
          <p:cNvPr name="TextBox 14" id="14"/>
          <p:cNvSpPr txBox="true"/>
          <p:nvPr/>
        </p:nvSpPr>
        <p:spPr>
          <a:xfrm rot="0">
            <a:off x="10081622" y="5701287"/>
            <a:ext cx="3028907" cy="3254802"/>
          </a:xfrm>
          <a:prstGeom prst="rect">
            <a:avLst/>
          </a:prstGeom>
        </p:spPr>
        <p:txBody>
          <a:bodyPr anchor="t" rtlCol="false" tIns="0" lIns="0" bIns="0" rIns="0">
            <a:spAutoFit/>
          </a:bodyPr>
          <a:lstStyle/>
          <a:p>
            <a:pPr algn="ctr">
              <a:lnSpc>
                <a:spcPts val="2348"/>
              </a:lnSpc>
            </a:pPr>
            <a:r>
              <a:rPr lang="en-US" sz="1677">
                <a:solidFill>
                  <a:srgbClr val="010101"/>
                </a:solidFill>
                <a:latin typeface="Montserrat Light"/>
                <a:ea typeface="Montserrat Light"/>
                <a:cs typeface="Montserrat Light"/>
                <a:sym typeface="Montserrat Light"/>
              </a:rPr>
              <a:t>- PROVIDING A FLEXIBLE AND AVAILABLE APPOINTMENT SYSTEM, REDUCING WAITING PERIODS, INCREASING CONVENIENCE IN RECEIVING HEALTH SERVICES, WHICH POSITIVELY REFLECTS ON THE PATIENT EXPERIENCE IN GENERAL.</a:t>
            </a:r>
          </a:p>
        </p:txBody>
      </p:sp>
      <p:sp>
        <p:nvSpPr>
          <p:cNvPr name="TextBox 15" id="15"/>
          <p:cNvSpPr txBox="true"/>
          <p:nvPr/>
        </p:nvSpPr>
        <p:spPr>
          <a:xfrm rot="0">
            <a:off x="13922923" y="5701287"/>
            <a:ext cx="2772640" cy="2651045"/>
          </a:xfrm>
          <a:prstGeom prst="rect">
            <a:avLst/>
          </a:prstGeom>
        </p:spPr>
        <p:txBody>
          <a:bodyPr anchor="t" rtlCol="false" tIns="0" lIns="0" bIns="0" rIns="0">
            <a:spAutoFit/>
          </a:bodyPr>
          <a:lstStyle/>
          <a:p>
            <a:pPr algn="ctr">
              <a:lnSpc>
                <a:spcPts val="2338"/>
              </a:lnSpc>
            </a:pPr>
            <a:r>
              <a:rPr lang="en-US" sz="1670">
                <a:solidFill>
                  <a:srgbClr val="010101"/>
                </a:solidFill>
                <a:latin typeface="Montserrat Light"/>
                <a:ea typeface="Montserrat Light"/>
                <a:cs typeface="Montserrat Light"/>
                <a:sym typeface="Montserrat Light"/>
              </a:rPr>
              <a:t>- MONITOR AND MANAGE MEDICAL INVENTORY (SUCH AS MEDICINES AND MEDICAL SUPPLIES) ACCURATELY, TO ENSURE ITS TIMELY AVAILABILITY AND AVOID SURPLUS OR SHORTAGE.</a:t>
            </a:r>
          </a:p>
          <a:p>
            <a:pPr algn="ctr">
              <a:lnSpc>
                <a:spcPts val="2338"/>
              </a:lnSpc>
            </a:pPr>
          </a:p>
        </p:txBody>
      </p:sp>
      <p:sp>
        <p:nvSpPr>
          <p:cNvPr name="TextBox 16" id="16"/>
          <p:cNvSpPr txBox="true"/>
          <p:nvPr/>
        </p:nvSpPr>
        <p:spPr>
          <a:xfrm rot="0">
            <a:off x="7329421" y="3194156"/>
            <a:ext cx="951740" cy="1042229"/>
          </a:xfrm>
          <a:prstGeom prst="rect">
            <a:avLst/>
          </a:prstGeom>
        </p:spPr>
        <p:txBody>
          <a:bodyPr anchor="t" rtlCol="false" tIns="0" lIns="0" bIns="0" rIns="0">
            <a:spAutoFit/>
          </a:bodyPr>
          <a:lstStyle/>
          <a:p>
            <a:pPr algn="ctr">
              <a:lnSpc>
                <a:spcPts val="8566"/>
              </a:lnSpc>
            </a:pPr>
            <a:r>
              <a:rPr lang="en-US" sz="6119" b="true">
                <a:solidFill>
                  <a:srgbClr val="DADADA"/>
                </a:solidFill>
                <a:latin typeface="Canva Sans Bold"/>
                <a:ea typeface="Canva Sans Bold"/>
                <a:cs typeface="Canva Sans Bold"/>
                <a:sym typeface="Canva Sans Bold"/>
              </a:rPr>
              <a:t>01</a:t>
            </a:r>
          </a:p>
        </p:txBody>
      </p:sp>
      <p:sp>
        <p:nvSpPr>
          <p:cNvPr name="TextBox 17" id="17"/>
          <p:cNvSpPr txBox="true"/>
          <p:nvPr/>
        </p:nvSpPr>
        <p:spPr>
          <a:xfrm rot="0">
            <a:off x="10939409" y="3194156"/>
            <a:ext cx="975260" cy="1042229"/>
          </a:xfrm>
          <a:prstGeom prst="rect">
            <a:avLst/>
          </a:prstGeom>
        </p:spPr>
        <p:txBody>
          <a:bodyPr anchor="t" rtlCol="false" tIns="0" lIns="0" bIns="0" rIns="0">
            <a:spAutoFit/>
          </a:bodyPr>
          <a:lstStyle/>
          <a:p>
            <a:pPr algn="ctr">
              <a:lnSpc>
                <a:spcPts val="8566"/>
              </a:lnSpc>
            </a:pPr>
            <a:r>
              <a:rPr lang="en-US" sz="6119" b="true">
                <a:solidFill>
                  <a:srgbClr val="DADADA"/>
                </a:solidFill>
                <a:latin typeface="Canva Sans Bold"/>
                <a:ea typeface="Canva Sans Bold"/>
                <a:cs typeface="Canva Sans Bold"/>
                <a:sym typeface="Canva Sans Bold"/>
              </a:rPr>
              <a:t>02</a:t>
            </a:r>
          </a:p>
        </p:txBody>
      </p:sp>
      <p:sp>
        <p:nvSpPr>
          <p:cNvPr name="TextBox 18" id="18"/>
          <p:cNvSpPr txBox="true"/>
          <p:nvPr/>
        </p:nvSpPr>
        <p:spPr>
          <a:xfrm rot="0">
            <a:off x="14579167" y="3194156"/>
            <a:ext cx="1001394" cy="1042229"/>
          </a:xfrm>
          <a:prstGeom prst="rect">
            <a:avLst/>
          </a:prstGeom>
        </p:spPr>
        <p:txBody>
          <a:bodyPr anchor="t" rtlCol="false" tIns="0" lIns="0" bIns="0" rIns="0">
            <a:spAutoFit/>
          </a:bodyPr>
          <a:lstStyle/>
          <a:p>
            <a:pPr algn="ctr">
              <a:lnSpc>
                <a:spcPts val="8566"/>
              </a:lnSpc>
            </a:pPr>
            <a:r>
              <a:rPr lang="en-US" sz="6119" b="true">
                <a:solidFill>
                  <a:srgbClr val="DADADA"/>
                </a:solidFill>
                <a:latin typeface="Canva Sans Bold"/>
                <a:ea typeface="Canva Sans Bold"/>
                <a:cs typeface="Canva Sans Bold"/>
                <a:sym typeface="Canva Sans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2102454" y="0"/>
            <a:ext cx="6185546" cy="10287000"/>
            <a:chOff x="0" y="0"/>
            <a:chExt cx="1629115" cy="2709333"/>
          </a:xfrm>
        </p:grpSpPr>
        <p:sp>
          <p:nvSpPr>
            <p:cNvPr name="Freeform 3" id="3"/>
            <p:cNvSpPr/>
            <p:nvPr/>
          </p:nvSpPr>
          <p:spPr>
            <a:xfrm flipH="false" flipV="false" rot="0">
              <a:off x="0" y="0"/>
              <a:ext cx="1629115" cy="2709333"/>
            </a:xfrm>
            <a:custGeom>
              <a:avLst/>
              <a:gdLst/>
              <a:ahLst/>
              <a:cxnLst/>
              <a:rect r="r" b="b" t="t" l="l"/>
              <a:pathLst>
                <a:path h="2709333" w="1629115">
                  <a:moveTo>
                    <a:pt x="0" y="0"/>
                  </a:moveTo>
                  <a:lnTo>
                    <a:pt x="1629115" y="0"/>
                  </a:lnTo>
                  <a:lnTo>
                    <a:pt x="1629115" y="2709333"/>
                  </a:lnTo>
                  <a:lnTo>
                    <a:pt x="0" y="2709333"/>
                  </a:lnTo>
                  <a:close/>
                </a:path>
              </a:pathLst>
            </a:custGeom>
            <a:solidFill>
              <a:srgbClr val="1A1A1A"/>
            </a:solidFill>
          </p:spPr>
        </p:sp>
        <p:sp>
          <p:nvSpPr>
            <p:cNvPr name="TextBox 4" id="4"/>
            <p:cNvSpPr txBox="true"/>
            <p:nvPr/>
          </p:nvSpPr>
          <p:spPr>
            <a:xfrm>
              <a:off x="0" y="-38100"/>
              <a:ext cx="1629115" cy="2747433"/>
            </a:xfrm>
            <a:prstGeom prst="rect">
              <a:avLst/>
            </a:prstGeom>
          </p:spPr>
          <p:txBody>
            <a:bodyPr anchor="ctr" rtlCol="false" tIns="50800" lIns="50800" bIns="50800" rIns="50800"/>
            <a:lstStyle/>
            <a:p>
              <a:pPr algn="ctr">
                <a:lnSpc>
                  <a:spcPts val="2903"/>
                </a:lnSpc>
              </a:pPr>
            </a:p>
          </p:txBody>
        </p:sp>
      </p:grpSp>
      <p:sp>
        <p:nvSpPr>
          <p:cNvPr name="Freeform 5" id="5"/>
          <p:cNvSpPr/>
          <p:nvPr/>
        </p:nvSpPr>
        <p:spPr>
          <a:xfrm flipH="false" flipV="false" rot="0">
            <a:off x="695165" y="1162299"/>
            <a:ext cx="16897669" cy="8812971"/>
          </a:xfrm>
          <a:custGeom>
            <a:avLst/>
            <a:gdLst/>
            <a:ahLst/>
            <a:cxnLst/>
            <a:rect r="r" b="b" t="t" l="l"/>
            <a:pathLst>
              <a:path h="8812971" w="16897669">
                <a:moveTo>
                  <a:pt x="0" y="0"/>
                </a:moveTo>
                <a:lnTo>
                  <a:pt x="16897670" y="0"/>
                </a:lnTo>
                <a:lnTo>
                  <a:pt x="16897670" y="8812971"/>
                </a:lnTo>
                <a:lnTo>
                  <a:pt x="0" y="8812971"/>
                </a:lnTo>
                <a:lnTo>
                  <a:pt x="0" y="0"/>
                </a:lnTo>
                <a:close/>
              </a:path>
            </a:pathLst>
          </a:custGeom>
          <a:blipFill>
            <a:blip r:embed="rId2"/>
            <a:stretch>
              <a:fillRect l="0" t="-863" r="0" b="-5549"/>
            </a:stretch>
          </a:blipFill>
        </p:spPr>
      </p:sp>
      <p:sp>
        <p:nvSpPr>
          <p:cNvPr name="TextBox 6" id="6"/>
          <p:cNvSpPr txBox="true"/>
          <p:nvPr/>
        </p:nvSpPr>
        <p:spPr>
          <a:xfrm rot="0">
            <a:off x="12506576" y="157340"/>
            <a:ext cx="5377301" cy="1168388"/>
          </a:xfrm>
          <a:prstGeom prst="rect">
            <a:avLst/>
          </a:prstGeom>
        </p:spPr>
        <p:txBody>
          <a:bodyPr anchor="t" rtlCol="false" tIns="0" lIns="0" bIns="0" rIns="0">
            <a:spAutoFit/>
          </a:bodyPr>
          <a:lstStyle/>
          <a:p>
            <a:pPr algn="l" marL="0" indent="0" lvl="0">
              <a:lnSpc>
                <a:spcPts val="8309"/>
              </a:lnSpc>
              <a:spcBef>
                <a:spcPct val="0"/>
              </a:spcBef>
            </a:pPr>
            <a:r>
              <a:rPr lang="en-US" sz="6924">
                <a:solidFill>
                  <a:srgbClr val="FFFFFF"/>
                </a:solidFill>
                <a:latin typeface="Codec Pro ExtraBold"/>
                <a:ea typeface="Codec Pro ExtraBold"/>
                <a:cs typeface="Codec Pro ExtraBold"/>
                <a:sym typeface="Codec Pro ExtraBold"/>
              </a:rPr>
              <a:t>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1318195" y="6207257"/>
            <a:ext cx="9856051" cy="8730429"/>
          </a:xfrm>
          <a:custGeom>
            <a:avLst/>
            <a:gdLst/>
            <a:ahLst/>
            <a:cxnLst/>
            <a:rect r="r" b="b" t="t" l="l"/>
            <a:pathLst>
              <a:path h="8730429" w="9856051">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08087" y="-4159228"/>
            <a:ext cx="11239421" cy="9955810"/>
          </a:xfrm>
          <a:custGeom>
            <a:avLst/>
            <a:gdLst/>
            <a:ahLst/>
            <a:cxnLst/>
            <a:rect r="r" b="b" t="t" l="l"/>
            <a:pathLst>
              <a:path h="9955810" w="11239421">
                <a:moveTo>
                  <a:pt x="0" y="0"/>
                </a:moveTo>
                <a:lnTo>
                  <a:pt x="11239421" y="0"/>
                </a:lnTo>
                <a:lnTo>
                  <a:pt x="11239421" y="9955810"/>
                </a:lnTo>
                <a:lnTo>
                  <a:pt x="0" y="9955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2889" y="1727985"/>
            <a:ext cx="16522221" cy="8137194"/>
          </a:xfrm>
          <a:custGeom>
            <a:avLst/>
            <a:gdLst/>
            <a:ahLst/>
            <a:cxnLst/>
            <a:rect r="r" b="b" t="t" l="l"/>
            <a:pathLst>
              <a:path h="8137194" w="16522221">
                <a:moveTo>
                  <a:pt x="0" y="0"/>
                </a:moveTo>
                <a:lnTo>
                  <a:pt x="16522222" y="0"/>
                </a:lnTo>
                <a:lnTo>
                  <a:pt x="16522222" y="8137194"/>
                </a:lnTo>
                <a:lnTo>
                  <a:pt x="0" y="8137194"/>
                </a:lnTo>
                <a:lnTo>
                  <a:pt x="0" y="0"/>
                </a:lnTo>
                <a:close/>
              </a:path>
            </a:pathLst>
          </a:custGeom>
          <a:blipFill>
            <a:blip r:embed="rId4"/>
            <a:stretch>
              <a:fillRect l="0" t="0" r="0" b="0"/>
            </a:stretch>
          </a:blipFill>
        </p:spPr>
      </p:sp>
      <p:sp>
        <p:nvSpPr>
          <p:cNvPr name="TextBox 5" id="5"/>
          <p:cNvSpPr txBox="true"/>
          <p:nvPr/>
        </p:nvSpPr>
        <p:spPr>
          <a:xfrm rot="0">
            <a:off x="8932130" y="72541"/>
            <a:ext cx="8072915" cy="1759919"/>
          </a:xfrm>
          <a:prstGeom prst="rect">
            <a:avLst/>
          </a:prstGeom>
        </p:spPr>
        <p:txBody>
          <a:bodyPr anchor="t" rtlCol="false" tIns="0" lIns="0" bIns="0" rIns="0">
            <a:spAutoFit/>
          </a:bodyPr>
          <a:lstStyle/>
          <a:p>
            <a:pPr algn="r" marL="0" indent="0" lvl="0">
              <a:lnSpc>
                <a:spcPts val="12673"/>
              </a:lnSpc>
              <a:spcBef>
                <a:spcPct val="0"/>
              </a:spcBef>
            </a:pPr>
            <a:r>
              <a:rPr lang="en-US" sz="10560">
                <a:solidFill>
                  <a:srgbClr val="1A1A1A"/>
                </a:solidFill>
                <a:latin typeface="Codec Pro ExtraBold"/>
                <a:ea typeface="Codec Pro ExtraBold"/>
                <a:cs typeface="Codec Pro ExtraBold"/>
                <a:sym typeface="Codec Pro ExtraBold"/>
              </a:rPr>
              <a:t>ETL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1318195" y="6207257"/>
            <a:ext cx="9856051" cy="8730429"/>
          </a:xfrm>
          <a:custGeom>
            <a:avLst/>
            <a:gdLst/>
            <a:ahLst/>
            <a:cxnLst/>
            <a:rect r="r" b="b" t="t" l="l"/>
            <a:pathLst>
              <a:path h="8730429" w="9856051">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08087" y="-4159228"/>
            <a:ext cx="11239421" cy="9955810"/>
          </a:xfrm>
          <a:custGeom>
            <a:avLst/>
            <a:gdLst/>
            <a:ahLst/>
            <a:cxnLst/>
            <a:rect r="r" b="b" t="t" l="l"/>
            <a:pathLst>
              <a:path h="9955810" w="11239421">
                <a:moveTo>
                  <a:pt x="0" y="0"/>
                </a:moveTo>
                <a:lnTo>
                  <a:pt x="11239421" y="0"/>
                </a:lnTo>
                <a:lnTo>
                  <a:pt x="11239421" y="9955810"/>
                </a:lnTo>
                <a:lnTo>
                  <a:pt x="0" y="9955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7554" y="1656419"/>
            <a:ext cx="17092892" cy="8280327"/>
          </a:xfrm>
          <a:custGeom>
            <a:avLst/>
            <a:gdLst/>
            <a:ahLst/>
            <a:cxnLst/>
            <a:rect r="r" b="b" t="t" l="l"/>
            <a:pathLst>
              <a:path h="8280327" w="17092892">
                <a:moveTo>
                  <a:pt x="0" y="0"/>
                </a:moveTo>
                <a:lnTo>
                  <a:pt x="17092892" y="0"/>
                </a:lnTo>
                <a:lnTo>
                  <a:pt x="17092892" y="8280326"/>
                </a:lnTo>
                <a:lnTo>
                  <a:pt x="0" y="8280326"/>
                </a:lnTo>
                <a:lnTo>
                  <a:pt x="0" y="0"/>
                </a:lnTo>
                <a:close/>
              </a:path>
            </a:pathLst>
          </a:custGeom>
          <a:blipFill>
            <a:blip r:embed="rId4"/>
            <a:stretch>
              <a:fillRect l="0" t="0" r="-29613" b="0"/>
            </a:stretch>
          </a:blipFill>
        </p:spPr>
      </p:sp>
      <p:sp>
        <p:nvSpPr>
          <p:cNvPr name="TextBox 5" id="5"/>
          <p:cNvSpPr txBox="true"/>
          <p:nvPr/>
        </p:nvSpPr>
        <p:spPr>
          <a:xfrm rot="0">
            <a:off x="8932130" y="72541"/>
            <a:ext cx="8072915" cy="1759919"/>
          </a:xfrm>
          <a:prstGeom prst="rect">
            <a:avLst/>
          </a:prstGeom>
        </p:spPr>
        <p:txBody>
          <a:bodyPr anchor="t" rtlCol="false" tIns="0" lIns="0" bIns="0" rIns="0">
            <a:spAutoFit/>
          </a:bodyPr>
          <a:lstStyle/>
          <a:p>
            <a:pPr algn="r" marL="0" indent="0" lvl="0">
              <a:lnSpc>
                <a:spcPts val="12673"/>
              </a:lnSpc>
              <a:spcBef>
                <a:spcPct val="0"/>
              </a:spcBef>
            </a:pPr>
            <a:r>
              <a:rPr lang="en-US" sz="10560">
                <a:solidFill>
                  <a:srgbClr val="1A1A1A"/>
                </a:solidFill>
                <a:latin typeface="Codec Pro ExtraBold"/>
                <a:ea typeface="Codec Pro ExtraBold"/>
                <a:cs typeface="Codec Pro ExtraBold"/>
                <a:sym typeface="Codec Pro ExtraBold"/>
              </a:rPr>
              <a:t>ETL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1318195" y="6207257"/>
            <a:ext cx="9856051" cy="8730429"/>
          </a:xfrm>
          <a:custGeom>
            <a:avLst/>
            <a:gdLst/>
            <a:ahLst/>
            <a:cxnLst/>
            <a:rect r="r" b="b" t="t" l="l"/>
            <a:pathLst>
              <a:path h="8730429" w="9856051">
                <a:moveTo>
                  <a:pt x="0" y="0"/>
                </a:moveTo>
                <a:lnTo>
                  <a:pt x="9856050" y="0"/>
                </a:lnTo>
                <a:lnTo>
                  <a:pt x="9856050"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28025" y="-3336515"/>
            <a:ext cx="9856051" cy="8730429"/>
          </a:xfrm>
          <a:custGeom>
            <a:avLst/>
            <a:gdLst/>
            <a:ahLst/>
            <a:cxnLst/>
            <a:rect r="r" b="b" t="t" l="l"/>
            <a:pathLst>
              <a:path h="8730429" w="9856051">
                <a:moveTo>
                  <a:pt x="0" y="0"/>
                </a:moveTo>
                <a:lnTo>
                  <a:pt x="9856050" y="0"/>
                </a:lnTo>
                <a:lnTo>
                  <a:pt x="9856050" y="8730430"/>
                </a:lnTo>
                <a:lnTo>
                  <a:pt x="0" y="87304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56863"/>
              </a:srgbClr>
            </a:solidFill>
          </p:spPr>
        </p:sp>
        <p:sp>
          <p:nvSpPr>
            <p:cNvPr name="TextBox 7" id="7"/>
            <p:cNvSpPr txBox="true"/>
            <p:nvPr/>
          </p:nvSpPr>
          <p:spPr>
            <a:xfrm>
              <a:off x="0" y="-19050"/>
              <a:ext cx="4274726" cy="2186517"/>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961313" y="2513037"/>
            <a:ext cx="12365374" cy="6570802"/>
          </a:xfrm>
          <a:prstGeom prst="rect">
            <a:avLst/>
          </a:prstGeom>
        </p:spPr>
        <p:txBody>
          <a:bodyPr anchor="t" rtlCol="false" tIns="0" lIns="0" bIns="0" rIns="0">
            <a:spAutoFit/>
          </a:bodyPr>
          <a:lstStyle/>
          <a:p>
            <a:pPr algn="ctr">
              <a:lnSpc>
                <a:spcPts val="16716"/>
              </a:lnSpc>
            </a:pPr>
            <a:r>
              <a:rPr lang="en-US" sz="13930">
                <a:solidFill>
                  <a:srgbClr val="FFFFFF"/>
                </a:solidFill>
                <a:latin typeface="Codec Pro ExtraBold"/>
                <a:ea typeface="Codec Pro ExtraBold"/>
                <a:cs typeface="Codec Pro ExtraBold"/>
                <a:sym typeface="Codec Pro ExtraBold"/>
              </a:rPr>
              <a:t>ML </a:t>
            </a:r>
          </a:p>
          <a:p>
            <a:pPr algn="ctr">
              <a:lnSpc>
                <a:spcPts val="16716"/>
              </a:lnSpc>
            </a:pPr>
            <a:r>
              <a:rPr lang="en-US" sz="13930">
                <a:solidFill>
                  <a:srgbClr val="FFFFFF"/>
                </a:solidFill>
                <a:latin typeface="Codec Pro ExtraBold"/>
                <a:ea typeface="Codec Pro ExtraBold"/>
                <a:cs typeface="Codec Pro ExtraBold"/>
                <a:sym typeface="Codec Pro ExtraBold"/>
              </a:rPr>
              <a:t>MODEL</a:t>
            </a:r>
          </a:p>
          <a:p>
            <a:pPr algn="ctr" marL="0" indent="0" lvl="0">
              <a:lnSpc>
                <a:spcPts val="16716"/>
              </a:lnSpc>
              <a:spcBef>
                <a:spcPct val="0"/>
              </a:spcBef>
            </a:pPr>
          </a:p>
        </p:txBody>
      </p:sp>
      <p:sp>
        <p:nvSpPr>
          <p:cNvPr name="TextBox 9" id="9"/>
          <p:cNvSpPr txBox="true"/>
          <p:nvPr/>
        </p:nvSpPr>
        <p:spPr>
          <a:xfrm rot="0">
            <a:off x="3983585" y="7305938"/>
            <a:ext cx="5050877" cy="1238629"/>
          </a:xfrm>
          <a:prstGeom prst="rect">
            <a:avLst/>
          </a:prstGeom>
        </p:spPr>
        <p:txBody>
          <a:bodyPr anchor="t" rtlCol="false" tIns="0" lIns="0" bIns="0" rIns="0">
            <a:spAutoFit/>
          </a:bodyPr>
          <a:lstStyle/>
          <a:p>
            <a:pPr algn="l">
              <a:lnSpc>
                <a:spcPts val="2491"/>
              </a:lnSpc>
            </a:pPr>
            <a:r>
              <a:rPr lang="en-US" sz="1779">
                <a:solidFill>
                  <a:srgbClr val="FFFFFF"/>
                </a:solidFill>
                <a:latin typeface="Montserrat Light"/>
                <a:ea typeface="Montserrat Light"/>
                <a:cs typeface="Montserrat Light"/>
                <a:sym typeface="Montserrat Light"/>
              </a:rPr>
              <a:t>The primary goal of this project is to develop a CNN model that can accurately classify MRI images of brain tumors into four categories:</a:t>
            </a:r>
          </a:p>
          <a:p>
            <a:pPr algn="l">
              <a:lnSpc>
                <a:spcPts val="2491"/>
              </a:lnSpc>
            </a:pPr>
            <a:r>
              <a:rPr lang="en-US" sz="1779">
                <a:solidFill>
                  <a:srgbClr val="FFFFFF"/>
                </a:solidFill>
                <a:latin typeface="Montserrat Light"/>
                <a:ea typeface="Montserrat Light"/>
                <a:cs typeface="Montserrat Light"/>
                <a:sym typeface="Montserrat Light"/>
              </a:rPr>
              <a:t>• No Tumor , Pituitary , Meningioma , Glioma</a:t>
            </a:r>
          </a:p>
        </p:txBody>
      </p:sp>
      <p:grpSp>
        <p:nvGrpSpPr>
          <p:cNvPr name="Group 10" id="10"/>
          <p:cNvGrpSpPr/>
          <p:nvPr/>
        </p:nvGrpSpPr>
        <p:grpSpPr>
          <a:xfrm rot="0">
            <a:off x="3849347" y="7344038"/>
            <a:ext cx="49807" cy="1200529"/>
            <a:chOff x="0" y="0"/>
            <a:chExt cx="13118" cy="316189"/>
          </a:xfrm>
        </p:grpSpPr>
        <p:sp>
          <p:nvSpPr>
            <p:cNvPr name="Freeform 11" id="11"/>
            <p:cNvSpPr/>
            <p:nvPr/>
          </p:nvSpPr>
          <p:spPr>
            <a:xfrm flipH="false" flipV="false" rot="0">
              <a:off x="0" y="0"/>
              <a:ext cx="13118" cy="316189"/>
            </a:xfrm>
            <a:custGeom>
              <a:avLst/>
              <a:gdLst/>
              <a:ahLst/>
              <a:cxnLst/>
              <a:rect r="r" b="b" t="t" l="l"/>
              <a:pathLst>
                <a:path h="316189" w="13118">
                  <a:moveTo>
                    <a:pt x="0" y="0"/>
                  </a:moveTo>
                  <a:lnTo>
                    <a:pt x="13118" y="0"/>
                  </a:lnTo>
                  <a:lnTo>
                    <a:pt x="13118" y="316189"/>
                  </a:lnTo>
                  <a:lnTo>
                    <a:pt x="0" y="316189"/>
                  </a:lnTo>
                  <a:close/>
                </a:path>
              </a:pathLst>
            </a:custGeom>
            <a:solidFill>
              <a:srgbClr val="FFFFFF"/>
            </a:solidFill>
          </p:spPr>
        </p:sp>
        <p:sp>
          <p:nvSpPr>
            <p:cNvPr name="TextBox 12" id="12"/>
            <p:cNvSpPr txBox="true"/>
            <p:nvPr/>
          </p:nvSpPr>
          <p:spPr>
            <a:xfrm>
              <a:off x="0" y="-19050"/>
              <a:ext cx="13118" cy="335239"/>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9519579" y="7305938"/>
            <a:ext cx="5653867" cy="1238629"/>
          </a:xfrm>
          <a:prstGeom prst="rect">
            <a:avLst/>
          </a:prstGeom>
        </p:spPr>
        <p:txBody>
          <a:bodyPr anchor="t" rtlCol="false" tIns="0" lIns="0" bIns="0" rIns="0">
            <a:spAutoFit/>
          </a:bodyPr>
          <a:lstStyle/>
          <a:p>
            <a:pPr algn="l">
              <a:lnSpc>
                <a:spcPts val="2491"/>
              </a:lnSpc>
            </a:pPr>
            <a:r>
              <a:rPr lang="en-US" sz="1779">
                <a:solidFill>
                  <a:srgbClr val="FFFFFF"/>
                </a:solidFill>
                <a:latin typeface="Montserrat Light"/>
                <a:ea typeface="Montserrat Light"/>
                <a:cs typeface="Montserrat Light"/>
                <a:sym typeface="Montserrat Light"/>
              </a:rPr>
              <a:t>The dataset used for this project contains MRI images of brain tumors, labeled according to their respective categories. It is structured to facilitate the training and evaluation of the CNN model.</a:t>
            </a:r>
          </a:p>
        </p:txBody>
      </p:sp>
      <p:grpSp>
        <p:nvGrpSpPr>
          <p:cNvPr name="Group 14" id="14"/>
          <p:cNvGrpSpPr/>
          <p:nvPr/>
        </p:nvGrpSpPr>
        <p:grpSpPr>
          <a:xfrm rot="0">
            <a:off x="9253538" y="7344038"/>
            <a:ext cx="49807" cy="1200529"/>
            <a:chOff x="0" y="0"/>
            <a:chExt cx="13118" cy="316189"/>
          </a:xfrm>
        </p:grpSpPr>
        <p:sp>
          <p:nvSpPr>
            <p:cNvPr name="Freeform 15" id="15"/>
            <p:cNvSpPr/>
            <p:nvPr/>
          </p:nvSpPr>
          <p:spPr>
            <a:xfrm flipH="false" flipV="false" rot="0">
              <a:off x="0" y="0"/>
              <a:ext cx="13118" cy="316189"/>
            </a:xfrm>
            <a:custGeom>
              <a:avLst/>
              <a:gdLst/>
              <a:ahLst/>
              <a:cxnLst/>
              <a:rect r="r" b="b" t="t" l="l"/>
              <a:pathLst>
                <a:path h="316189" w="13118">
                  <a:moveTo>
                    <a:pt x="0" y="0"/>
                  </a:moveTo>
                  <a:lnTo>
                    <a:pt x="13118" y="0"/>
                  </a:lnTo>
                  <a:lnTo>
                    <a:pt x="13118" y="316189"/>
                  </a:lnTo>
                  <a:lnTo>
                    <a:pt x="0" y="316189"/>
                  </a:lnTo>
                  <a:close/>
                </a:path>
              </a:pathLst>
            </a:custGeom>
            <a:solidFill>
              <a:srgbClr val="FFFFFF"/>
            </a:solidFill>
          </p:spPr>
        </p:sp>
        <p:sp>
          <p:nvSpPr>
            <p:cNvPr name="TextBox 16" id="16"/>
            <p:cNvSpPr txBox="true"/>
            <p:nvPr/>
          </p:nvSpPr>
          <p:spPr>
            <a:xfrm>
              <a:off x="0" y="-19050"/>
              <a:ext cx="13118" cy="335239"/>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5756" y="101744"/>
            <a:ext cx="17994222" cy="9986791"/>
            <a:chOff x="0" y="0"/>
            <a:chExt cx="4739219" cy="2630266"/>
          </a:xfrm>
        </p:grpSpPr>
        <p:sp>
          <p:nvSpPr>
            <p:cNvPr name="Freeform 4" id="4"/>
            <p:cNvSpPr/>
            <p:nvPr/>
          </p:nvSpPr>
          <p:spPr>
            <a:xfrm flipH="false" flipV="false" rot="0">
              <a:off x="0" y="0"/>
              <a:ext cx="4739219" cy="2630266"/>
            </a:xfrm>
            <a:custGeom>
              <a:avLst/>
              <a:gdLst/>
              <a:ahLst/>
              <a:cxnLst/>
              <a:rect r="r" b="b" t="t" l="l"/>
              <a:pathLst>
                <a:path h="2630266" w="4739219">
                  <a:moveTo>
                    <a:pt x="0" y="0"/>
                  </a:moveTo>
                  <a:lnTo>
                    <a:pt x="4739219" y="0"/>
                  </a:lnTo>
                  <a:lnTo>
                    <a:pt x="4739219" y="2630266"/>
                  </a:lnTo>
                  <a:lnTo>
                    <a:pt x="0" y="2630266"/>
                  </a:lnTo>
                  <a:close/>
                </a:path>
              </a:pathLst>
            </a:custGeom>
            <a:solidFill>
              <a:srgbClr val="100F0D">
                <a:alpha val="90980"/>
              </a:srgbClr>
            </a:solidFill>
          </p:spPr>
        </p:sp>
        <p:sp>
          <p:nvSpPr>
            <p:cNvPr name="TextBox 5" id="5"/>
            <p:cNvSpPr txBox="true"/>
            <p:nvPr/>
          </p:nvSpPr>
          <p:spPr>
            <a:xfrm>
              <a:off x="0" y="-19050"/>
              <a:ext cx="4739219" cy="2649316"/>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03541" y="271929"/>
            <a:ext cx="10235212" cy="4582403"/>
          </a:xfrm>
          <a:custGeom>
            <a:avLst/>
            <a:gdLst/>
            <a:ahLst/>
            <a:cxnLst/>
            <a:rect r="r" b="b" t="t" l="l"/>
            <a:pathLst>
              <a:path h="4582403" w="10235212">
                <a:moveTo>
                  <a:pt x="0" y="0"/>
                </a:moveTo>
                <a:lnTo>
                  <a:pt x="10235212" y="0"/>
                </a:lnTo>
                <a:lnTo>
                  <a:pt x="10235212" y="4582403"/>
                </a:lnTo>
                <a:lnTo>
                  <a:pt x="0" y="4582403"/>
                </a:lnTo>
                <a:lnTo>
                  <a:pt x="0" y="0"/>
                </a:lnTo>
                <a:close/>
              </a:path>
            </a:pathLst>
          </a:custGeom>
          <a:blipFill>
            <a:blip r:embed="rId3"/>
            <a:stretch>
              <a:fillRect l="0" t="0" r="0" b="0"/>
            </a:stretch>
          </a:blipFill>
        </p:spPr>
      </p:sp>
      <p:sp>
        <p:nvSpPr>
          <p:cNvPr name="Freeform 7" id="7"/>
          <p:cNvSpPr/>
          <p:nvPr/>
        </p:nvSpPr>
        <p:spPr>
          <a:xfrm flipH="false" flipV="false" rot="0">
            <a:off x="6913895" y="4520335"/>
            <a:ext cx="11050236" cy="5373407"/>
          </a:xfrm>
          <a:custGeom>
            <a:avLst/>
            <a:gdLst/>
            <a:ahLst/>
            <a:cxnLst/>
            <a:rect r="r" b="b" t="t" l="l"/>
            <a:pathLst>
              <a:path h="5373407" w="11050236">
                <a:moveTo>
                  <a:pt x="0" y="0"/>
                </a:moveTo>
                <a:lnTo>
                  <a:pt x="11050236" y="0"/>
                </a:lnTo>
                <a:lnTo>
                  <a:pt x="11050236" y="5373408"/>
                </a:lnTo>
                <a:lnTo>
                  <a:pt x="0" y="5373408"/>
                </a:lnTo>
                <a:lnTo>
                  <a:pt x="0" y="0"/>
                </a:lnTo>
                <a:close/>
              </a:path>
            </a:pathLst>
          </a:custGeom>
          <a:blipFill>
            <a:blip r:embed="rId4"/>
            <a:stretch>
              <a:fillRect l="-1076" t="0" r="-1529" b="-419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DAGTi_LsWpg</dc:identifier>
  <dcterms:modified xsi:type="dcterms:W3CDTF">2011-08-01T06:04:30Z</dcterms:modified>
  <cp:revision>1</cp:revision>
  <dc:title>HOSPITAL</dc:title>
</cp:coreProperties>
</file>